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444" r:id="rId3"/>
    <p:sldId id="489" r:id="rId4"/>
    <p:sldId id="504" r:id="rId5"/>
    <p:sldId id="494" r:id="rId6"/>
    <p:sldId id="490" r:id="rId7"/>
    <p:sldId id="492" r:id="rId8"/>
    <p:sldId id="491" r:id="rId9"/>
    <p:sldId id="501" r:id="rId10"/>
    <p:sldId id="493" r:id="rId11"/>
    <p:sldId id="498" r:id="rId12"/>
    <p:sldId id="502" r:id="rId13"/>
    <p:sldId id="499" r:id="rId14"/>
    <p:sldId id="496" r:id="rId15"/>
    <p:sldId id="495" r:id="rId16"/>
    <p:sldId id="500" r:id="rId17"/>
    <p:sldId id="503" r:id="rId18"/>
  </p:sldIdLst>
  <p:sldSz cx="9144000" cy="6858000" type="screen4x3"/>
  <p:notesSz cx="6985000" cy="92837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312F"/>
    <a:srgbClr val="F9F3D3"/>
    <a:srgbClr val="BED7E2"/>
    <a:srgbClr val="A2C6D6"/>
    <a:srgbClr val="39639D"/>
    <a:srgbClr val="DA1F28"/>
    <a:srgbClr val="F2A4A7"/>
    <a:srgbClr val="B9BEE5"/>
    <a:srgbClr val="F79F57"/>
    <a:srgbClr val="604A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86761" autoAdjust="0"/>
  </p:normalViewPr>
  <p:slideViewPr>
    <p:cSldViewPr>
      <p:cViewPr varScale="1">
        <p:scale>
          <a:sx n="70" d="100"/>
          <a:sy n="70" d="100"/>
        </p:scale>
        <p:origin x="6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0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Eyster%20Award\resul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Eyster%20Award\resul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yster%20Award\Eyster%20Group%20likert%20results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Eyster%20Award\resul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yster%20Award\Eyster%20Group%20likert%20result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yster%20Award\Eyster%20Group%20likert%20results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Eyster%20Award\resul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E:\Eyster%20Award\resul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Online MBA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'C530 results'!$B$37:$B$39</c:f>
              <c:strCache>
                <c:ptCount val="3"/>
                <c:pt idx="0">
                  <c:v>Systematic Selection</c:v>
                </c:pt>
                <c:pt idx="1">
                  <c:v>Self Selection</c:v>
                </c:pt>
                <c:pt idx="2">
                  <c:v>Random Selection</c:v>
                </c:pt>
              </c:strCache>
            </c:strRef>
          </c:cat>
          <c:val>
            <c:numRef>
              <c:f>'C530 results'!$D$37:$D$39</c:f>
              <c:numCache>
                <c:formatCode>0%</c:formatCode>
                <c:ptCount val="3"/>
                <c:pt idx="0">
                  <c:v>0.39</c:v>
                </c:pt>
                <c:pt idx="1">
                  <c:v>0.21</c:v>
                </c:pt>
                <c:pt idx="2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BA-4B46-8A31-7E8B3EFC082E}"/>
            </c:ext>
          </c:extLst>
        </c:ser>
        <c:ser>
          <c:idx val="1"/>
          <c:order val="1"/>
          <c:tx>
            <c:v>On Campus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'C530 results'!$B$37:$B$39</c:f>
              <c:strCache>
                <c:ptCount val="3"/>
                <c:pt idx="0">
                  <c:v>Systematic Selection</c:v>
                </c:pt>
                <c:pt idx="1">
                  <c:v>Self Selection</c:v>
                </c:pt>
                <c:pt idx="2">
                  <c:v>Random Selection</c:v>
                </c:pt>
              </c:strCache>
            </c:strRef>
          </c:cat>
          <c:val>
            <c:numRef>
              <c:f>'C530 results'!$H$37:$H$39</c:f>
              <c:numCache>
                <c:formatCode>0%</c:formatCode>
                <c:ptCount val="3"/>
                <c:pt idx="0">
                  <c:v>0.48</c:v>
                </c:pt>
                <c:pt idx="1">
                  <c:v>0.24</c:v>
                </c:pt>
                <c:pt idx="2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BA-4B46-8A31-7E8B3EFC08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28905464"/>
        <c:axId val="628912024"/>
      </c:barChart>
      <c:catAx>
        <c:axId val="628905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8912024"/>
        <c:crosses val="autoZero"/>
        <c:auto val="1"/>
        <c:lblAlgn val="ctr"/>
        <c:lblOffset val="100"/>
        <c:noMultiLvlLbl val="0"/>
      </c:catAx>
      <c:valAx>
        <c:axId val="6289120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8905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Team</a:t>
            </a:r>
            <a:r>
              <a:rPr lang="en-US" baseline="0"/>
              <a:t> Selection Rationale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'faculty results'!$N$8:$N$16</c:f>
              <c:strCache>
                <c:ptCount val="9"/>
                <c:pt idx="0">
                  <c:v>Networking</c:v>
                </c:pt>
                <c:pt idx="1">
                  <c:v>Homogeneity</c:v>
                </c:pt>
                <c:pt idx="2">
                  <c:v>Practical/Saves Time</c:v>
                </c:pt>
                <c:pt idx="3">
                  <c:v>Fairness, reduce bias, choice (implicitly avoiding conflict)</c:v>
                </c:pt>
                <c:pt idx="4">
                  <c:v>Develop Skills for Real World</c:v>
                </c:pt>
                <c:pt idx="5">
                  <c:v>Deliverable Dependent</c:v>
                </c:pt>
                <c:pt idx="6">
                  <c:v>Student Accountability</c:v>
                </c:pt>
                <c:pt idx="7">
                  <c:v>Diversity</c:v>
                </c:pt>
                <c:pt idx="8">
                  <c:v>Information about students</c:v>
                </c:pt>
              </c:strCache>
            </c:strRef>
          </c:cat>
          <c:val>
            <c:numRef>
              <c:f>'faculty results'!$M$8:$M$16</c:f>
              <c:numCache>
                <c:formatCode>0%</c:formatCode>
                <c:ptCount val="9"/>
                <c:pt idx="0">
                  <c:v>3.4482758620689655E-2</c:v>
                </c:pt>
                <c:pt idx="1">
                  <c:v>0.13793103448275862</c:v>
                </c:pt>
                <c:pt idx="2">
                  <c:v>0.13793103448275862</c:v>
                </c:pt>
                <c:pt idx="3">
                  <c:v>0.17241379310344829</c:v>
                </c:pt>
                <c:pt idx="4">
                  <c:v>0.17241379310344829</c:v>
                </c:pt>
                <c:pt idx="5">
                  <c:v>0.17241379310344829</c:v>
                </c:pt>
                <c:pt idx="6">
                  <c:v>0.17241379310344829</c:v>
                </c:pt>
                <c:pt idx="7">
                  <c:v>0.20689655172413793</c:v>
                </c:pt>
                <c:pt idx="8">
                  <c:v>0.2413793103448276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E4-494B-8162-278535CD23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56422360"/>
        <c:axId val="556421704"/>
      </c:barChart>
      <c:catAx>
        <c:axId val="5564223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6421704"/>
        <c:crosses val="autoZero"/>
        <c:auto val="1"/>
        <c:lblAlgn val="ctr"/>
        <c:lblOffset val="100"/>
        <c:noMultiLvlLbl val="0"/>
      </c:catAx>
      <c:valAx>
        <c:axId val="5564217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6422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Difference </a:t>
            </a:r>
            <a:r>
              <a:rPr lang="en-US" sz="1600" dirty="0"/>
              <a:t>(</a:t>
            </a:r>
            <a:r>
              <a:rPr lang="en-US" sz="1600" dirty="0" smtClean="0"/>
              <a:t>MBA Student Average minus Population Average)</a:t>
            </a:r>
            <a:endParaRPr lang="en-US" sz="16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4"/>
          <c:order val="0"/>
          <c:tx>
            <c:strRef>
              <c:f>'personality survey'!$O$2</c:f>
              <c:strCache>
                <c:ptCount val="1"/>
                <c:pt idx="0">
                  <c:v>Difference (MBA-Pop)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strRef>
              <c:f>'personality survey'!$A$3:$A$18</c:f>
              <c:strCache>
                <c:ptCount val="16"/>
                <c:pt idx="0">
                  <c:v>ENFJ</c:v>
                </c:pt>
                <c:pt idx="1">
                  <c:v>ENFP</c:v>
                </c:pt>
                <c:pt idx="2">
                  <c:v>ENTJ</c:v>
                </c:pt>
                <c:pt idx="3">
                  <c:v>ENTP</c:v>
                </c:pt>
                <c:pt idx="4">
                  <c:v>ESFJ</c:v>
                </c:pt>
                <c:pt idx="5">
                  <c:v>ESFP</c:v>
                </c:pt>
                <c:pt idx="6">
                  <c:v>ESTJ</c:v>
                </c:pt>
                <c:pt idx="7">
                  <c:v>ESTP</c:v>
                </c:pt>
                <c:pt idx="8">
                  <c:v>INFJ</c:v>
                </c:pt>
                <c:pt idx="9">
                  <c:v>INFP</c:v>
                </c:pt>
                <c:pt idx="10">
                  <c:v>INTJ</c:v>
                </c:pt>
                <c:pt idx="11">
                  <c:v>INTP</c:v>
                </c:pt>
                <c:pt idx="12">
                  <c:v>ISFJ</c:v>
                </c:pt>
                <c:pt idx="13">
                  <c:v>ISFP</c:v>
                </c:pt>
                <c:pt idx="14">
                  <c:v>ISTJ</c:v>
                </c:pt>
                <c:pt idx="15">
                  <c:v>ISTP</c:v>
                </c:pt>
              </c:strCache>
            </c:strRef>
          </c:cat>
          <c:val>
            <c:numRef>
              <c:f>'personality survey'!$O$3:$O$18</c:f>
              <c:numCache>
                <c:formatCode>0.000%</c:formatCode>
                <c:ptCount val="16"/>
                <c:pt idx="0">
                  <c:v>8.9743589743589147E-4</c:v>
                </c:pt>
                <c:pt idx="1">
                  <c:v>-2.384615384615385E-2</c:v>
                </c:pt>
                <c:pt idx="2">
                  <c:v>0.16500000000000001</c:v>
                </c:pt>
                <c:pt idx="3">
                  <c:v>2.1410256410256408E-2</c:v>
                </c:pt>
                <c:pt idx="4">
                  <c:v>-2.7948717948717949E-2</c:v>
                </c:pt>
                <c:pt idx="5">
                  <c:v>-5.4743589743589748E-2</c:v>
                </c:pt>
                <c:pt idx="6">
                  <c:v>-2.5641025641025689E-3</c:v>
                </c:pt>
                <c:pt idx="7">
                  <c:v>-1.9358974358974358E-2</c:v>
                </c:pt>
                <c:pt idx="8">
                  <c:v>2.6153846153846156E-2</c:v>
                </c:pt>
                <c:pt idx="9">
                  <c:v>-3.9871794871794868E-2</c:v>
                </c:pt>
                <c:pt idx="10">
                  <c:v>0.18025641025641026</c:v>
                </c:pt>
                <c:pt idx="11">
                  <c:v>-1.9487179487179488E-2</c:v>
                </c:pt>
                <c:pt idx="12">
                  <c:v>-7.8974358974358977E-2</c:v>
                </c:pt>
                <c:pt idx="13">
                  <c:v>-6.4871794871794883E-2</c:v>
                </c:pt>
                <c:pt idx="14">
                  <c:v>-3.2564102564102568E-2</c:v>
                </c:pt>
                <c:pt idx="15">
                  <c:v>-2.948717948717949E-2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34-4A67-AC5D-778D3F5F6C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912366512"/>
        <c:axId val="-912362704"/>
      </c:barChart>
      <c:catAx>
        <c:axId val="-912366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-912362704"/>
        <c:crosses val="autoZero"/>
        <c:auto val="1"/>
        <c:lblAlgn val="ctr"/>
        <c:lblOffset val="100"/>
        <c:noMultiLvlLbl val="0"/>
      </c:catAx>
      <c:valAx>
        <c:axId val="-912362704"/>
        <c:scaling>
          <c:orientation val="minMax"/>
          <c:max val="0.2"/>
          <c:min val="-0.1"/>
        </c:scaling>
        <c:delete val="0"/>
        <c:axPos val="l"/>
        <c:majorGridlines/>
        <c:numFmt formatCode="0.000%" sourceLinked="1"/>
        <c:majorTickMark val="out"/>
        <c:minorTickMark val="none"/>
        <c:tickLblPos val="nextTo"/>
        <c:crossAx val="-9123665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Outcome Assessments by Faculty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'faculty results'!$N$18:$N$28</c:f>
              <c:strCache>
                <c:ptCount val="11"/>
                <c:pt idx="0">
                  <c:v>discussion forum</c:v>
                </c:pt>
                <c:pt idx="1">
                  <c:v>reflections</c:v>
                </c:pt>
                <c:pt idx="2">
                  <c:v>team analysis report</c:v>
                </c:pt>
                <c:pt idx="3">
                  <c:v>team meetings</c:v>
                </c:pt>
                <c:pt idx="4">
                  <c:v>none</c:v>
                </c:pt>
                <c:pt idx="5">
                  <c:v>casual observations</c:v>
                </c:pt>
                <c:pt idx="6">
                  <c:v>projects</c:v>
                </c:pt>
                <c:pt idx="7">
                  <c:v>team contract</c:v>
                </c:pt>
                <c:pt idx="8">
                  <c:v>presentations</c:v>
                </c:pt>
                <c:pt idx="9">
                  <c:v>group score/one team grade</c:v>
                </c:pt>
                <c:pt idx="10">
                  <c:v>peer evaluation</c:v>
                </c:pt>
              </c:strCache>
            </c:strRef>
          </c:cat>
          <c:val>
            <c:numRef>
              <c:f>'faculty results'!$M$18:$M$28</c:f>
              <c:numCache>
                <c:formatCode>0%</c:formatCode>
                <c:ptCount val="11"/>
                <c:pt idx="0">
                  <c:v>3.4482758620689655E-2</c:v>
                </c:pt>
                <c:pt idx="1">
                  <c:v>3.4482758620689655E-2</c:v>
                </c:pt>
                <c:pt idx="2">
                  <c:v>3.4482758620689655E-2</c:v>
                </c:pt>
                <c:pt idx="3">
                  <c:v>3.4482758620689655E-2</c:v>
                </c:pt>
                <c:pt idx="4">
                  <c:v>6.8965517241379309E-2</c:v>
                </c:pt>
                <c:pt idx="5">
                  <c:v>6.8965517241379309E-2</c:v>
                </c:pt>
                <c:pt idx="6">
                  <c:v>0.10344827586206896</c:v>
                </c:pt>
                <c:pt idx="7">
                  <c:v>0.10344827586206896</c:v>
                </c:pt>
                <c:pt idx="8">
                  <c:v>0.20689655172413793</c:v>
                </c:pt>
                <c:pt idx="9">
                  <c:v>0.37931034482758619</c:v>
                </c:pt>
                <c:pt idx="10">
                  <c:v>0.51724137931034486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9A-43C8-8957-324A657306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3248136"/>
        <c:axId val="453250760"/>
      </c:barChart>
      <c:catAx>
        <c:axId val="453248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3250760"/>
        <c:crosses val="autoZero"/>
        <c:auto val="1"/>
        <c:lblAlgn val="ctr"/>
        <c:lblOffset val="100"/>
        <c:noMultiLvlLbl val="0"/>
      </c:catAx>
      <c:valAx>
        <c:axId val="4532507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3248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Difference (</a:t>
            </a:r>
            <a:r>
              <a:rPr lang="en-US" dirty="0" smtClean="0"/>
              <a:t>MBA – Population Average)</a:t>
            </a:r>
            <a:endParaRPr lang="en-US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4"/>
          <c:order val="0"/>
          <c:tx>
            <c:strRef>
              <c:f>'personality survey'!$O$2</c:f>
              <c:strCache>
                <c:ptCount val="1"/>
                <c:pt idx="0">
                  <c:v>Difference (MBA-Pop)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strRef>
              <c:f>'personality survey'!$A$3:$A$18</c:f>
              <c:strCache>
                <c:ptCount val="16"/>
                <c:pt idx="0">
                  <c:v>ENFJ</c:v>
                </c:pt>
                <c:pt idx="1">
                  <c:v>ENFP</c:v>
                </c:pt>
                <c:pt idx="2">
                  <c:v>ENTJ</c:v>
                </c:pt>
                <c:pt idx="3">
                  <c:v>ENTP</c:v>
                </c:pt>
                <c:pt idx="4">
                  <c:v>ESFJ</c:v>
                </c:pt>
                <c:pt idx="5">
                  <c:v>ESFP</c:v>
                </c:pt>
                <c:pt idx="6">
                  <c:v>ESTJ</c:v>
                </c:pt>
                <c:pt idx="7">
                  <c:v>ESTP</c:v>
                </c:pt>
                <c:pt idx="8">
                  <c:v>INFJ</c:v>
                </c:pt>
                <c:pt idx="9">
                  <c:v>INFP</c:v>
                </c:pt>
                <c:pt idx="10">
                  <c:v>INTJ</c:v>
                </c:pt>
                <c:pt idx="11">
                  <c:v>INTP</c:v>
                </c:pt>
                <c:pt idx="12">
                  <c:v>ISFJ</c:v>
                </c:pt>
                <c:pt idx="13">
                  <c:v>ISFP</c:v>
                </c:pt>
                <c:pt idx="14">
                  <c:v>ISTJ</c:v>
                </c:pt>
                <c:pt idx="15">
                  <c:v>ISTP</c:v>
                </c:pt>
              </c:strCache>
            </c:strRef>
          </c:cat>
          <c:val>
            <c:numRef>
              <c:f>'personality survey'!$O$3:$O$18</c:f>
              <c:numCache>
                <c:formatCode>0.000%</c:formatCode>
                <c:ptCount val="16"/>
                <c:pt idx="0">
                  <c:v>8.9743589743589147E-4</c:v>
                </c:pt>
                <c:pt idx="1">
                  <c:v>-2.384615384615385E-2</c:v>
                </c:pt>
                <c:pt idx="2">
                  <c:v>0.16500000000000001</c:v>
                </c:pt>
                <c:pt idx="3">
                  <c:v>2.1410256410256408E-2</c:v>
                </c:pt>
                <c:pt idx="4">
                  <c:v>-2.7948717948717949E-2</c:v>
                </c:pt>
                <c:pt idx="5">
                  <c:v>-5.4743589743589748E-2</c:v>
                </c:pt>
                <c:pt idx="6">
                  <c:v>-2.5641025641025689E-3</c:v>
                </c:pt>
                <c:pt idx="7">
                  <c:v>-1.9358974358974358E-2</c:v>
                </c:pt>
                <c:pt idx="8">
                  <c:v>2.6153846153846156E-2</c:v>
                </c:pt>
                <c:pt idx="9">
                  <c:v>-3.9871794871794868E-2</c:v>
                </c:pt>
                <c:pt idx="10">
                  <c:v>0.18025641025641026</c:v>
                </c:pt>
                <c:pt idx="11">
                  <c:v>-1.9487179487179488E-2</c:v>
                </c:pt>
                <c:pt idx="12">
                  <c:v>-7.8974358974358977E-2</c:v>
                </c:pt>
                <c:pt idx="13">
                  <c:v>-6.4871794871794883E-2</c:v>
                </c:pt>
                <c:pt idx="14">
                  <c:v>-3.2564102564102568E-2</c:v>
                </c:pt>
                <c:pt idx="15">
                  <c:v>-2.948717948717949E-2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CF-456A-9AC3-A0303387E6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912366512"/>
        <c:axId val="-912362704"/>
      </c:barChart>
      <c:catAx>
        <c:axId val="-912366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-912362704"/>
        <c:crosses val="autoZero"/>
        <c:auto val="1"/>
        <c:lblAlgn val="ctr"/>
        <c:lblOffset val="100"/>
        <c:noMultiLvlLbl val="0"/>
      </c:catAx>
      <c:valAx>
        <c:axId val="-912362704"/>
        <c:scaling>
          <c:orientation val="minMax"/>
          <c:max val="0.2"/>
          <c:min val="-0.1"/>
        </c:scaling>
        <c:delete val="0"/>
        <c:axPos val="l"/>
        <c:majorGridlines/>
        <c:numFmt formatCode="0.000%" sourceLinked="1"/>
        <c:majorTickMark val="out"/>
        <c:minorTickMark val="none"/>
        <c:tickLblPos val="nextTo"/>
        <c:crossAx val="-9123665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4"/>
          <c:order val="0"/>
          <c:tx>
            <c:strRef>
              <c:f>'free rider survey'!$D$17</c:f>
              <c:strCache>
                <c:ptCount val="1"/>
                <c:pt idx="0">
                  <c:v>Online MBA</c:v>
                </c:pt>
              </c:strCache>
            </c:strRef>
          </c:tx>
          <c:invertIfNegative val="0"/>
          <c:cat>
            <c:strRef>
              <c:f>'free rider survey'!$E$9:$J$9</c:f>
              <c:strCache>
                <c:ptCount val="6"/>
                <c:pt idx="0">
                  <c:v>Free Rider Problem Agree</c:v>
                </c:pt>
                <c:pt idx="1">
                  <c:v>Free Rider Problem Disagree</c:v>
                </c:pt>
                <c:pt idx="2">
                  <c:v>Excellent Group Agree</c:v>
                </c:pt>
                <c:pt idx="3">
                  <c:v>Excellent Group Disagree</c:v>
                </c:pt>
                <c:pt idx="4">
                  <c:v>Group Benefit Agree</c:v>
                </c:pt>
                <c:pt idx="5">
                  <c:v>Group Benefit Disagree</c:v>
                </c:pt>
              </c:strCache>
            </c:strRef>
          </c:cat>
          <c:val>
            <c:numRef>
              <c:f>'free rider survey'!$E$17:$J$17</c:f>
              <c:numCache>
                <c:formatCode>0%</c:formatCode>
                <c:ptCount val="6"/>
                <c:pt idx="0">
                  <c:v>0.27956349206349201</c:v>
                </c:pt>
                <c:pt idx="1">
                  <c:v>0.54821428571428577</c:v>
                </c:pt>
                <c:pt idx="2">
                  <c:v>0.4781746031746032</c:v>
                </c:pt>
                <c:pt idx="3">
                  <c:v>0.28134920634920635</c:v>
                </c:pt>
                <c:pt idx="4">
                  <c:v>0.76547619047619053</c:v>
                </c:pt>
                <c:pt idx="5">
                  <c:v>0.16507936507936508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69-4C03-9E8C-996508F9C06D}"/>
            </c:ext>
          </c:extLst>
        </c:ser>
        <c:ser>
          <c:idx val="0"/>
          <c:order val="1"/>
          <c:tx>
            <c:strRef>
              <c:f>'free rider survey'!$D$18</c:f>
              <c:strCache>
                <c:ptCount val="1"/>
                <c:pt idx="0">
                  <c:v>Traditional MBA</c:v>
                </c:pt>
              </c:strCache>
            </c:strRef>
          </c:tx>
          <c:invertIfNegative val="0"/>
          <c:cat>
            <c:strRef>
              <c:f>'free rider survey'!$E$9:$J$9</c:f>
              <c:strCache>
                <c:ptCount val="6"/>
                <c:pt idx="0">
                  <c:v>Free Rider Problem Agree</c:v>
                </c:pt>
                <c:pt idx="1">
                  <c:v>Free Rider Problem Disagree</c:v>
                </c:pt>
                <c:pt idx="2">
                  <c:v>Excellent Group Agree</c:v>
                </c:pt>
                <c:pt idx="3">
                  <c:v>Excellent Group Disagree</c:v>
                </c:pt>
                <c:pt idx="4">
                  <c:v>Group Benefit Agree</c:v>
                </c:pt>
                <c:pt idx="5">
                  <c:v>Group Benefit Disagree</c:v>
                </c:pt>
              </c:strCache>
            </c:strRef>
          </c:cat>
          <c:val>
            <c:numRef>
              <c:f>'free rider survey'!$E$18:$J$18</c:f>
              <c:numCache>
                <c:formatCode>0%</c:formatCode>
                <c:ptCount val="6"/>
                <c:pt idx="0">
                  <c:v>0.13636363636363635</c:v>
                </c:pt>
                <c:pt idx="1">
                  <c:v>0.79186602870813394</c:v>
                </c:pt>
                <c:pt idx="2">
                  <c:v>0.8564593301435407</c:v>
                </c:pt>
                <c:pt idx="3">
                  <c:v>0</c:v>
                </c:pt>
                <c:pt idx="4">
                  <c:v>0.86961722488038284</c:v>
                </c:pt>
                <c:pt idx="5">
                  <c:v>1.3157894736842105E-2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69-4C03-9E8C-996508F9C0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912363248"/>
        <c:axId val="-912373584"/>
      </c:barChart>
      <c:catAx>
        <c:axId val="-912363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912373584"/>
        <c:crosses val="autoZero"/>
        <c:auto val="1"/>
        <c:lblAlgn val="ctr"/>
        <c:lblOffset val="100"/>
        <c:noMultiLvlLbl val="0"/>
      </c:catAx>
      <c:valAx>
        <c:axId val="-9123735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912363248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Online MBA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'C530 results'!$B$5:$B$13</c:f>
              <c:strCache>
                <c:ptCount val="9"/>
                <c:pt idx="0">
                  <c:v>stronger voice</c:v>
                </c:pt>
                <c:pt idx="1">
                  <c:v>demonstrate/showcase abiities to other students, </c:v>
                </c:pt>
                <c:pt idx="2">
                  <c:v>specialization of tasks</c:v>
                </c:pt>
                <c:pt idx="3">
                  <c:v>increase social capital</c:v>
                </c:pt>
                <c:pt idx="4">
                  <c:v>spreads or reduces risk</c:v>
                </c:pt>
                <c:pt idx="5">
                  <c:v>improved communication</c:v>
                </c:pt>
                <c:pt idx="6">
                  <c:v>learn new skills</c:v>
                </c:pt>
                <c:pt idx="7">
                  <c:v>improved learning</c:v>
                </c:pt>
                <c:pt idx="8">
                  <c:v>networking, </c:v>
                </c:pt>
              </c:strCache>
            </c:strRef>
          </c:cat>
          <c:val>
            <c:numRef>
              <c:f>'C530 results'!$D$5:$D$13</c:f>
              <c:numCache>
                <c:formatCode>0%</c:formatCode>
                <c:ptCount val="9"/>
                <c:pt idx="0">
                  <c:v>0.16</c:v>
                </c:pt>
                <c:pt idx="1">
                  <c:v>0.18</c:v>
                </c:pt>
                <c:pt idx="2">
                  <c:v>0.26</c:v>
                </c:pt>
                <c:pt idx="3">
                  <c:v>0.39</c:v>
                </c:pt>
                <c:pt idx="4">
                  <c:v>0.53</c:v>
                </c:pt>
                <c:pt idx="5">
                  <c:v>0.61</c:v>
                </c:pt>
                <c:pt idx="6">
                  <c:v>0.66</c:v>
                </c:pt>
                <c:pt idx="7">
                  <c:v>0.79</c:v>
                </c:pt>
                <c:pt idx="8">
                  <c:v>0.92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83-4A39-A131-013AA257822D}"/>
            </c:ext>
          </c:extLst>
        </c:ser>
        <c:ser>
          <c:idx val="1"/>
          <c:order val="1"/>
          <c:tx>
            <c:v>On Campus MBA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'C530 results'!$B$5:$B$13</c:f>
              <c:strCache>
                <c:ptCount val="9"/>
                <c:pt idx="0">
                  <c:v>stronger voice</c:v>
                </c:pt>
                <c:pt idx="1">
                  <c:v>demonstrate/showcase abiities to other students, </c:v>
                </c:pt>
                <c:pt idx="2">
                  <c:v>specialization of tasks</c:v>
                </c:pt>
                <c:pt idx="3">
                  <c:v>increase social capital</c:v>
                </c:pt>
                <c:pt idx="4">
                  <c:v>spreads or reduces risk</c:v>
                </c:pt>
                <c:pt idx="5">
                  <c:v>improved communication</c:v>
                </c:pt>
                <c:pt idx="6">
                  <c:v>learn new skills</c:v>
                </c:pt>
                <c:pt idx="7">
                  <c:v>improved learning</c:v>
                </c:pt>
                <c:pt idx="8">
                  <c:v>networking, </c:v>
                </c:pt>
              </c:strCache>
            </c:strRef>
          </c:cat>
          <c:val>
            <c:numRef>
              <c:f>'C530 results'!$H$5:$H$13</c:f>
              <c:numCache>
                <c:formatCode>0%</c:formatCode>
                <c:ptCount val="9"/>
                <c:pt idx="0">
                  <c:v>0.45</c:v>
                </c:pt>
                <c:pt idx="1">
                  <c:v>0.34</c:v>
                </c:pt>
                <c:pt idx="2">
                  <c:v>0.31</c:v>
                </c:pt>
                <c:pt idx="3">
                  <c:v>0.41</c:v>
                </c:pt>
                <c:pt idx="4">
                  <c:v>0.86</c:v>
                </c:pt>
                <c:pt idx="5">
                  <c:v>0.59</c:v>
                </c:pt>
                <c:pt idx="6">
                  <c:v>0.59</c:v>
                </c:pt>
                <c:pt idx="7">
                  <c:v>0.9</c:v>
                </c:pt>
                <c:pt idx="8">
                  <c:v>0.83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83-4A39-A131-013AA25782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23415312"/>
        <c:axId val="623414328"/>
      </c:barChart>
      <c:catAx>
        <c:axId val="623415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3414328"/>
        <c:crosses val="autoZero"/>
        <c:auto val="1"/>
        <c:lblAlgn val="ctr"/>
        <c:lblOffset val="100"/>
        <c:noMultiLvlLbl val="0"/>
      </c:catAx>
      <c:valAx>
        <c:axId val="6234143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3415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Online MBA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'C530 results'!$B$18:$B$29</c:f>
              <c:strCache>
                <c:ptCount val="12"/>
                <c:pt idx="0">
                  <c:v>Poor communication by faculty</c:v>
                </c:pt>
                <c:pt idx="1">
                  <c:v>deliverable design</c:v>
                </c:pt>
                <c:pt idx="2">
                  <c:v>enthusiasm of course</c:v>
                </c:pt>
                <c:pt idx="3">
                  <c:v>inconsistency between courses</c:v>
                </c:pt>
                <c:pt idx="4">
                  <c:v>negative bias towards working in groups</c:v>
                </c:pt>
                <c:pt idx="5">
                  <c:v>poor perception of group value</c:v>
                </c:pt>
                <c:pt idx="6">
                  <c:v>intelligence</c:v>
                </c:pt>
                <c:pt idx="7">
                  <c:v>specific mix of group</c:v>
                </c:pt>
                <c:pt idx="8">
                  <c:v>group member indifference</c:v>
                </c:pt>
                <c:pt idx="9">
                  <c:v>free rider problem</c:v>
                </c:pt>
                <c:pt idx="10">
                  <c:v>poor communication between students</c:v>
                </c:pt>
                <c:pt idx="11">
                  <c:v>logistical problems</c:v>
                </c:pt>
              </c:strCache>
            </c:strRef>
          </c:cat>
          <c:val>
            <c:numRef>
              <c:f>'C530 results'!$D$18:$D$29</c:f>
              <c:numCache>
                <c:formatCode>0%</c:formatCode>
                <c:ptCount val="12"/>
                <c:pt idx="0">
                  <c:v>0</c:v>
                </c:pt>
                <c:pt idx="1">
                  <c:v>0.08</c:v>
                </c:pt>
                <c:pt idx="2">
                  <c:v>0.08</c:v>
                </c:pt>
                <c:pt idx="3">
                  <c:v>0.08</c:v>
                </c:pt>
                <c:pt idx="4">
                  <c:v>0.13</c:v>
                </c:pt>
                <c:pt idx="5">
                  <c:v>0.13</c:v>
                </c:pt>
                <c:pt idx="6">
                  <c:v>0.16</c:v>
                </c:pt>
                <c:pt idx="7">
                  <c:v>0.26</c:v>
                </c:pt>
                <c:pt idx="8">
                  <c:v>0.28999999999999998</c:v>
                </c:pt>
                <c:pt idx="9">
                  <c:v>0.39</c:v>
                </c:pt>
                <c:pt idx="10">
                  <c:v>0.53</c:v>
                </c:pt>
                <c:pt idx="11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B2-4E07-9466-579B7422DD89}"/>
            </c:ext>
          </c:extLst>
        </c:ser>
        <c:ser>
          <c:idx val="1"/>
          <c:order val="1"/>
          <c:tx>
            <c:v>On Campus MBA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'C530 results'!$B$18:$B$29</c:f>
              <c:strCache>
                <c:ptCount val="12"/>
                <c:pt idx="0">
                  <c:v>Poor communication by faculty</c:v>
                </c:pt>
                <c:pt idx="1">
                  <c:v>deliverable design</c:v>
                </c:pt>
                <c:pt idx="2">
                  <c:v>enthusiasm of course</c:v>
                </c:pt>
                <c:pt idx="3">
                  <c:v>inconsistency between courses</c:v>
                </c:pt>
                <c:pt idx="4">
                  <c:v>negative bias towards working in groups</c:v>
                </c:pt>
                <c:pt idx="5">
                  <c:v>poor perception of group value</c:v>
                </c:pt>
                <c:pt idx="6">
                  <c:v>intelligence</c:v>
                </c:pt>
                <c:pt idx="7">
                  <c:v>specific mix of group</c:v>
                </c:pt>
                <c:pt idx="8">
                  <c:v>group member indifference</c:v>
                </c:pt>
                <c:pt idx="9">
                  <c:v>free rider problem</c:v>
                </c:pt>
                <c:pt idx="10">
                  <c:v>poor communication between students</c:v>
                </c:pt>
                <c:pt idx="11">
                  <c:v>logistical problems</c:v>
                </c:pt>
              </c:strCache>
            </c:strRef>
          </c:cat>
          <c:val>
            <c:numRef>
              <c:f>'C530 results'!$H$18:$H$29</c:f>
              <c:numCache>
                <c:formatCode>0%</c:formatCode>
                <c:ptCount val="12"/>
                <c:pt idx="0">
                  <c:v>0.18</c:v>
                </c:pt>
                <c:pt idx="1">
                  <c:v>0.32</c:v>
                </c:pt>
                <c:pt idx="2">
                  <c:v>0.46</c:v>
                </c:pt>
                <c:pt idx="3">
                  <c:v>0.56999999999999995</c:v>
                </c:pt>
                <c:pt idx="4">
                  <c:v>0.56999999999999995</c:v>
                </c:pt>
                <c:pt idx="5">
                  <c:v>0.64</c:v>
                </c:pt>
                <c:pt idx="6">
                  <c:v>0.46</c:v>
                </c:pt>
                <c:pt idx="7">
                  <c:v>0.21</c:v>
                </c:pt>
                <c:pt idx="8">
                  <c:v>0.36</c:v>
                </c:pt>
                <c:pt idx="9">
                  <c:v>0.28999999999999998</c:v>
                </c:pt>
                <c:pt idx="10">
                  <c:v>0.25</c:v>
                </c:pt>
                <c:pt idx="11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B2-4E07-9466-579B7422DD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19177712"/>
        <c:axId val="619178040"/>
      </c:barChart>
      <c:catAx>
        <c:axId val="6191777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9178040"/>
        <c:crosses val="autoZero"/>
        <c:auto val="1"/>
        <c:lblAlgn val="ctr"/>
        <c:lblOffset val="100"/>
        <c:noMultiLvlLbl val="0"/>
      </c:catAx>
      <c:valAx>
        <c:axId val="6191780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9177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042" cy="463681"/>
          </a:xfrm>
          <a:prstGeom prst="rect">
            <a:avLst/>
          </a:prstGeom>
        </p:spPr>
        <p:txBody>
          <a:bodyPr vert="horz" lIns="85816" tIns="42908" rIns="85816" bIns="4290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397" y="0"/>
            <a:ext cx="3027042" cy="463681"/>
          </a:xfrm>
          <a:prstGeom prst="rect">
            <a:avLst/>
          </a:prstGeom>
        </p:spPr>
        <p:txBody>
          <a:bodyPr vert="horz" lIns="85816" tIns="42908" rIns="85816" bIns="42908" rtlCol="0"/>
          <a:lstStyle>
            <a:lvl1pPr algn="r">
              <a:defRPr sz="1100"/>
            </a:lvl1pPr>
          </a:lstStyle>
          <a:p>
            <a:fld id="{CBE55FC3-B675-4D20-B87D-6B7DCD546EDE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79"/>
            <a:ext cx="3027042" cy="463681"/>
          </a:xfrm>
          <a:prstGeom prst="rect">
            <a:avLst/>
          </a:prstGeom>
        </p:spPr>
        <p:txBody>
          <a:bodyPr vert="horz" lIns="85816" tIns="42908" rIns="85816" bIns="4290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397" y="8818579"/>
            <a:ext cx="3027042" cy="463681"/>
          </a:xfrm>
          <a:prstGeom prst="rect">
            <a:avLst/>
          </a:prstGeom>
        </p:spPr>
        <p:txBody>
          <a:bodyPr vert="horz" lIns="85816" tIns="42908" rIns="85816" bIns="42908" rtlCol="0" anchor="b"/>
          <a:lstStyle>
            <a:lvl1pPr algn="r">
              <a:defRPr sz="1100"/>
            </a:lvl1pPr>
          </a:lstStyle>
          <a:p>
            <a:fld id="{C5AB55F3-857E-420A-A174-8690D5DA0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656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26833" cy="464185"/>
          </a:xfrm>
          <a:prstGeom prst="rect">
            <a:avLst/>
          </a:prstGeom>
        </p:spPr>
        <p:txBody>
          <a:bodyPr vert="horz" lIns="92957" tIns="46478" rIns="92957" bIns="4647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1"/>
            <a:ext cx="3026833" cy="464185"/>
          </a:xfrm>
          <a:prstGeom prst="rect">
            <a:avLst/>
          </a:prstGeom>
        </p:spPr>
        <p:txBody>
          <a:bodyPr vert="horz" lIns="92957" tIns="46478" rIns="92957" bIns="46478" rtlCol="0"/>
          <a:lstStyle>
            <a:lvl1pPr algn="r">
              <a:defRPr sz="1200"/>
            </a:lvl1pPr>
          </a:lstStyle>
          <a:p>
            <a:fld id="{EF2DFDDE-4818-4DA2-9E34-E4F61C6AC831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6913"/>
            <a:ext cx="4638675" cy="3479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7" tIns="46478" rIns="92957" bIns="4647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7"/>
            <a:ext cx="5588000" cy="4177665"/>
          </a:xfrm>
          <a:prstGeom prst="rect">
            <a:avLst/>
          </a:prstGeom>
        </p:spPr>
        <p:txBody>
          <a:bodyPr vert="horz" lIns="92957" tIns="46478" rIns="92957" bIns="4647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7" tIns="46478" rIns="92957" bIns="4647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lIns="92957" tIns="46478" rIns="92957" bIns="46478" rtlCol="0" anchor="b"/>
          <a:lstStyle>
            <a:lvl1pPr algn="r">
              <a:defRPr sz="1200"/>
            </a:lvl1pPr>
          </a:lstStyle>
          <a:p>
            <a:fld id="{B82A8959-0EA5-43DB-9628-D29DEF035F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490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mailto:rridlon@indiana.edu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2"/>
          <p:cNvSpPr>
            <a:spLocks noChangeArrowheads="1"/>
          </p:cNvSpPr>
          <p:nvPr userDrawn="1"/>
        </p:nvSpPr>
        <p:spPr bwMode="auto">
          <a:xfrm>
            <a:off x="0" y="0"/>
            <a:ext cx="9144000" cy="4648200"/>
          </a:xfrm>
          <a:prstGeom prst="rect">
            <a:avLst/>
          </a:prstGeom>
          <a:solidFill>
            <a:srgbClr val="F9F3D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1" name="Line 53"/>
          <p:cNvSpPr>
            <a:spLocks noChangeShapeType="1"/>
          </p:cNvSpPr>
          <p:nvPr userDrawn="1"/>
        </p:nvSpPr>
        <p:spPr bwMode="auto">
          <a:xfrm>
            <a:off x="0" y="4648200"/>
            <a:ext cx="9144000" cy="0"/>
          </a:xfrm>
          <a:prstGeom prst="line">
            <a:avLst/>
          </a:prstGeom>
          <a:noFill/>
          <a:ln w="476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2" name="Date Placeholder 18"/>
          <p:cNvSpPr txBox="1">
            <a:spLocks/>
          </p:cNvSpPr>
          <p:nvPr userDrawn="1"/>
        </p:nvSpPr>
        <p:spPr bwMode="auto">
          <a:xfrm>
            <a:off x="228600" y="62484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0" latinLnBrk="0" hangingPunct="0">
              <a:defRPr sz="1400" i="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5417BA-CF4D-4BA0-8A00-CC59EFA55885}" type="datetime1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w Cen MT" pitchFamily="34" charset="0"/>
                <a:ea typeface="ＭＳ Ｐゴシック" pitchFamily="1" charset="-128"/>
                <a:cs typeface="+mn-cs"/>
              </a:rPr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10/2/2018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w Cen MT" pitchFamily="34" charset="0"/>
              <a:ea typeface="ＭＳ Ｐゴシック" pitchFamily="1" charset="-128"/>
              <a:cs typeface="+mn-cs"/>
            </a:endParaRPr>
          </a:p>
        </p:txBody>
      </p:sp>
      <p:sp>
        <p:nvSpPr>
          <p:cNvPr id="13" name="Slide Number Placeholder 19"/>
          <p:cNvSpPr txBox="1">
            <a:spLocks/>
          </p:cNvSpPr>
          <p:nvPr userDrawn="1"/>
        </p:nvSpPr>
        <p:spPr>
          <a:xfrm>
            <a:off x="6553200" y="6248400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0" latinLnBrk="0" hangingPunct="0">
              <a:defRPr sz="1200" i="0" kern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7309F9-1FF9-4464-867F-B385554776D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w Cen MT" pitchFamily="34" charset="0"/>
                <a:ea typeface="ＭＳ Ｐゴシック" pitchFamily="1" charset="-128"/>
                <a:cs typeface="+mn-cs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w Cen MT" pitchFamily="34" charset="0"/>
              <a:ea typeface="ＭＳ Ｐゴシック" pitchFamily="1" charset="-128"/>
              <a:cs typeface="+mn-cs"/>
            </a:endParaRPr>
          </a:p>
        </p:txBody>
      </p:sp>
      <p:sp>
        <p:nvSpPr>
          <p:cNvPr id="15" name="Line 54"/>
          <p:cNvSpPr>
            <a:spLocks noChangeShapeType="1"/>
          </p:cNvSpPr>
          <p:nvPr userDrawn="1"/>
        </p:nvSpPr>
        <p:spPr bwMode="auto">
          <a:xfrm>
            <a:off x="2106613" y="2551113"/>
            <a:ext cx="4903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i="1">
              <a:solidFill>
                <a:srgbClr val="000000"/>
              </a:solidFill>
            </a:endParaRPr>
          </a:p>
        </p:txBody>
      </p:sp>
      <p:sp>
        <p:nvSpPr>
          <p:cNvPr id="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763713"/>
            <a:ext cx="8226425" cy="508000"/>
          </a:xfrm>
        </p:spPr>
        <p:txBody>
          <a:bodyPr anchor="ctr"/>
          <a:lstStyle>
            <a:lvl1pPr marL="0" indent="0" algn="ctr">
              <a:buFontTx/>
              <a:buNone/>
              <a:defRPr>
                <a:latin typeface="Tw Cen MT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014413"/>
            <a:ext cx="8226425" cy="776287"/>
          </a:xfrm>
        </p:spPr>
        <p:txBody>
          <a:bodyPr>
            <a:normAutofit/>
          </a:bodyPr>
          <a:lstStyle>
            <a:lvl1pPr algn="ctr">
              <a:defRPr sz="4000" b="0">
                <a:solidFill>
                  <a:schemeClr val="tx1"/>
                </a:solidFill>
                <a:latin typeface="Tw Cen MT" pitchFamily="34" charset="0"/>
              </a:defRPr>
            </a:lvl1pPr>
          </a:lstStyle>
          <a:p>
            <a:r>
              <a:rPr lang="en-US" dirty="0"/>
              <a:t>Click to edit Master title </a:t>
            </a:r>
            <a:r>
              <a:rPr lang="en-US" dirty="0" smtClean="0"/>
              <a:t>style</a:t>
            </a:r>
            <a:endParaRPr lang="en-US" dirty="0"/>
          </a:p>
        </p:txBody>
      </p:sp>
      <p:pic>
        <p:nvPicPr>
          <p:cNvPr id="21" name="Picture 21" descr="sample_uni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313" y="5243513"/>
            <a:ext cx="31559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Placeholder 24"/>
          <p:cNvSpPr>
            <a:spLocks noGrp="1"/>
          </p:cNvSpPr>
          <p:nvPr>
            <p:ph type="body" sz="quarter" idx="13" hasCustomPrompt="1"/>
          </p:nvPr>
        </p:nvSpPr>
        <p:spPr>
          <a:xfrm>
            <a:off x="512390" y="2853836"/>
            <a:ext cx="8174410" cy="1017409"/>
          </a:xfrm>
        </p:spPr>
        <p:txBody>
          <a:bodyPr/>
          <a:lstStyle>
            <a:lvl1pPr marL="0" indent="0" algn="ctr">
              <a:buNone/>
              <a:defRPr sz="3200">
                <a:latin typeface="Tw Cen MT" pitchFamily="34" charset="0"/>
              </a:defRPr>
            </a:lvl1pPr>
          </a:lstStyle>
          <a:p>
            <a:r>
              <a:rPr lang="en-US" sz="1800" dirty="0" smtClean="0"/>
              <a:t>Prof. Robert Ridlon</a:t>
            </a:r>
          </a:p>
          <a:p>
            <a:r>
              <a:rPr lang="en-US" sz="1800" dirty="0" smtClean="0"/>
              <a:t>Email: </a:t>
            </a:r>
            <a:r>
              <a:rPr lang="en-US" sz="1800" dirty="0" smtClean="0">
                <a:hlinkClick r:id="rId3"/>
              </a:rPr>
              <a:t>rridlon@indiana.edu</a:t>
            </a:r>
            <a:r>
              <a:rPr lang="en-US" sz="1800" dirty="0" smtClean="0"/>
              <a:t> </a:t>
            </a:r>
          </a:p>
          <a:p>
            <a:r>
              <a:rPr lang="en-US" sz="1800" dirty="0" smtClean="0"/>
              <a:t>Office Hours: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FF79-E041-46D8-A047-0405162E2785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69EF0-5AB8-4E46-B97D-5824C7319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FF79-E041-46D8-A047-0405162E2785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69EF0-5AB8-4E46-B97D-5824C7319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2"/>
          <p:cNvSpPr>
            <a:spLocks noChangeArrowheads="1"/>
          </p:cNvSpPr>
          <p:nvPr/>
        </p:nvSpPr>
        <p:spPr bwMode="auto">
          <a:xfrm>
            <a:off x="0" y="0"/>
            <a:ext cx="9144000" cy="4648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i="1">
              <a:solidFill>
                <a:srgbClr val="000000"/>
              </a:solidFill>
            </a:endParaRPr>
          </a:p>
        </p:txBody>
      </p:sp>
      <p:sp>
        <p:nvSpPr>
          <p:cNvPr id="5" name="Line 53"/>
          <p:cNvSpPr>
            <a:spLocks noChangeShapeType="1"/>
          </p:cNvSpPr>
          <p:nvPr/>
        </p:nvSpPr>
        <p:spPr bwMode="auto">
          <a:xfrm>
            <a:off x="0" y="4648200"/>
            <a:ext cx="9144000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i="1">
              <a:solidFill>
                <a:srgbClr val="000000"/>
              </a:solidFill>
            </a:endParaRPr>
          </a:p>
        </p:txBody>
      </p:sp>
      <p:sp>
        <p:nvSpPr>
          <p:cNvPr id="6" name="Line 54"/>
          <p:cNvSpPr>
            <a:spLocks noChangeShapeType="1"/>
          </p:cNvSpPr>
          <p:nvPr userDrawn="1"/>
        </p:nvSpPr>
        <p:spPr bwMode="auto">
          <a:xfrm>
            <a:off x="2106613" y="2551113"/>
            <a:ext cx="4903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i="1">
              <a:solidFill>
                <a:srgbClr val="0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763713"/>
            <a:ext cx="8226425" cy="5080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014413"/>
            <a:ext cx="8226425" cy="776287"/>
          </a:xfrm>
        </p:spPr>
        <p:txBody>
          <a:bodyPr/>
          <a:lstStyle>
            <a:lvl1pPr algn="ctr">
              <a:defRPr sz="42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15417BA-CF4D-4BA0-8A00-CC59EFA55885}" type="datetime1">
              <a:rPr lang="en-US">
                <a:solidFill>
                  <a:srgbClr val="000000"/>
                </a:solidFill>
              </a:rPr>
              <a:pPr>
                <a:defRPr/>
              </a:pPr>
              <a:t>10/2/2018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309F9-1FF9-4464-867F-B385554776D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0B2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1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6347"/>
            <a:ext cx="8229600" cy="812800"/>
          </a:xfrm>
        </p:spPr>
        <p:txBody>
          <a:bodyPr>
            <a:normAutofit/>
          </a:bodyPr>
          <a:lstStyle>
            <a:lvl1pPr algn="l">
              <a:defRPr sz="3000">
                <a:solidFill>
                  <a:schemeClr val="bg1">
                    <a:lumMod val="50000"/>
                  </a:schemeClr>
                </a:solidFill>
                <a:latin typeface="Tw Cen MT" pitchFamily="34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>
                <a:latin typeface="Tw Cen MT" pitchFamily="34" charset="0"/>
                <a:cs typeface="Times New Roman" pitchFamily="18" charset="0"/>
              </a:defRPr>
            </a:lvl1pPr>
            <a:lvl2pPr>
              <a:defRPr sz="2000">
                <a:latin typeface="Tw Cen MT" pitchFamily="34" charset="0"/>
                <a:cs typeface="Times New Roman" pitchFamily="18" charset="0"/>
              </a:defRPr>
            </a:lvl2pPr>
            <a:lvl3pPr>
              <a:defRPr sz="2000">
                <a:latin typeface="Tw Cen MT" pitchFamily="34" charset="0"/>
                <a:cs typeface="Times New Roman" pitchFamily="18" charset="0"/>
              </a:defRPr>
            </a:lvl3pPr>
            <a:lvl4pPr>
              <a:defRPr sz="2000">
                <a:latin typeface="Tw Cen MT" pitchFamily="34" charset="0"/>
                <a:cs typeface="Times New Roman" pitchFamily="18" charset="0"/>
              </a:defRPr>
            </a:lvl4pPr>
            <a:lvl5pPr>
              <a:defRPr sz="2000">
                <a:latin typeface="Tw Cen MT" pitchFamily="34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" pitchFamily="34" charset="0"/>
                <a:cs typeface="Times New Roman" pitchFamily="18" charset="0"/>
              </a:defRPr>
            </a:lvl1pPr>
          </a:lstStyle>
          <a:p>
            <a:fld id="{0F8FFF79-E041-46D8-A047-0405162E2785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" pitchFamily="34" charset="0"/>
                <a:cs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w Cen MT" pitchFamily="34" charset="0"/>
                <a:cs typeface="Times New Roman" pitchFamily="18" charset="0"/>
              </a:defRPr>
            </a:lvl1pPr>
          </a:lstStyle>
          <a:p>
            <a:fld id="{2A769EF0-5AB8-4E46-B97D-5824C7319E2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11"/>
          <p:cNvSpPr>
            <a:spLocks noChangeArrowheads="1"/>
          </p:cNvSpPr>
          <p:nvPr userDrawn="1"/>
        </p:nvSpPr>
        <p:spPr bwMode="auto">
          <a:xfrm>
            <a:off x="8258476" y="6374451"/>
            <a:ext cx="533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73025" tIns="36512" rIns="73025" bIns="36512" anchor="ctr"/>
          <a:lstStyle/>
          <a:p>
            <a:pPr algn="ctr"/>
            <a:fld id="{BD6FE3F3-775F-4FE0-BC53-2157D3931A16}" type="slidenum">
              <a:rPr lang="en-US" sz="1400" smtClean="0">
                <a:solidFill>
                  <a:srgbClr val="DEF5FA"/>
                </a:solidFill>
                <a:latin typeface="Tw Cen MT" pitchFamily="34" charset="0"/>
                <a:cs typeface="Times New Roman" pitchFamily="18" charset="0"/>
              </a:rPr>
              <a:pPr algn="ctr"/>
              <a:t>‹#›</a:t>
            </a:fld>
            <a:endParaRPr lang="en-US" sz="1400" dirty="0">
              <a:solidFill>
                <a:srgbClr val="DEF5FA"/>
              </a:solidFill>
              <a:latin typeface="Tw Cen MT" pitchFamily="34" charset="0"/>
              <a:cs typeface="Times New Roman" pitchFamily="18" charset="0"/>
            </a:endParaRPr>
          </a:p>
        </p:txBody>
      </p:sp>
      <p:sp>
        <p:nvSpPr>
          <p:cNvPr id="10" name="TextBox 3"/>
          <p:cNvSpPr txBox="1"/>
          <p:nvPr userDrawn="1"/>
        </p:nvSpPr>
        <p:spPr>
          <a:xfrm>
            <a:off x="7923088" y="6484834"/>
            <a:ext cx="878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latin typeface="Garamond" pitchFamily="18" charset="0"/>
                <a:cs typeface="Courier New" pitchFamily="49" charset="0"/>
              </a:rPr>
              <a:t>© Ridlon</a:t>
            </a:r>
            <a:endParaRPr lang="en-US" sz="1400" b="1" dirty="0"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11" name="Rectangle 41"/>
          <p:cNvSpPr>
            <a:spLocks noChangeArrowheads="1"/>
          </p:cNvSpPr>
          <p:nvPr userDrawn="1"/>
        </p:nvSpPr>
        <p:spPr bwMode="auto">
          <a:xfrm>
            <a:off x="0" y="0"/>
            <a:ext cx="9144000" cy="804863"/>
          </a:xfrm>
          <a:prstGeom prst="rect">
            <a:avLst/>
          </a:prstGeom>
          <a:solidFill>
            <a:srgbClr val="F9F3D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1" charset="-128"/>
            </a:endParaRPr>
          </a:p>
        </p:txBody>
      </p:sp>
      <p:pic>
        <p:nvPicPr>
          <p:cNvPr id="12" name="Picture 43" descr="IUwide_ps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194" y="120650"/>
            <a:ext cx="172561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Line 36"/>
          <p:cNvSpPr>
            <a:spLocks noChangeShapeType="1"/>
          </p:cNvSpPr>
          <p:nvPr userDrawn="1"/>
        </p:nvSpPr>
        <p:spPr bwMode="auto">
          <a:xfrm>
            <a:off x="0" y="811213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FF79-E041-46D8-A047-0405162E2785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69EF0-5AB8-4E46-B97D-5824C7319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FF79-E041-46D8-A047-0405162E2785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69EF0-5AB8-4E46-B97D-5824C7319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FF79-E041-46D8-A047-0405162E2785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69EF0-5AB8-4E46-B97D-5824C7319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FF79-E041-46D8-A047-0405162E2785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69EF0-5AB8-4E46-B97D-5824C7319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FF79-E041-46D8-A047-0405162E2785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69EF0-5AB8-4E46-B97D-5824C7319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FF79-E041-46D8-A047-0405162E2785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69EF0-5AB8-4E46-B97D-5824C7319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FFF79-E041-46D8-A047-0405162E2785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69EF0-5AB8-4E46-B97D-5824C7319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FFF79-E041-46D8-A047-0405162E2785}" type="datetimeFigureOut">
              <a:rPr lang="en-US" smtClean="0"/>
              <a:pPr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69EF0-5AB8-4E46-B97D-5824C7319E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939800"/>
            <a:ext cx="71104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5588" y="1981200"/>
            <a:ext cx="7110412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484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i="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F71713-ABB6-472D-ADED-B415AE97B627}" type="datetime1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10/2/2018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248400"/>
            <a:ext cx="495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i="0">
                <a:solidFill>
                  <a:schemeClr val="bg2"/>
                </a:solidFill>
                <a:latin typeface="Arial" charset="0"/>
                <a:ea typeface="ＭＳ Ｐゴシック" pitchFamily="1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B0B2B4"/>
              </a:solidFill>
            </a:endParaRPr>
          </a:p>
        </p:txBody>
      </p:sp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0"/>
            <a:ext cx="9144000" cy="8048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i="1">
              <a:solidFill>
                <a:srgbClr val="000000"/>
              </a:solidFill>
            </a:endParaRPr>
          </a:p>
        </p:txBody>
      </p:sp>
      <p:pic>
        <p:nvPicPr>
          <p:cNvPr id="1031" name="Picture 43" descr="IUwide_ps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6813" y="122238"/>
            <a:ext cx="172561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0" name="Line 36"/>
          <p:cNvSpPr>
            <a:spLocks noChangeShapeType="1"/>
          </p:cNvSpPr>
          <p:nvPr/>
        </p:nvSpPr>
        <p:spPr bwMode="auto">
          <a:xfrm>
            <a:off x="0" y="811213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i="1">
              <a:solidFill>
                <a:srgbClr val="000000"/>
              </a:solidFill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auto">
          <a:xfrm>
            <a:off x="0" y="6775450"/>
            <a:ext cx="9150350" cy="825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 i="1">
              <a:solidFill>
                <a:srgbClr val="00000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467600" y="6248400"/>
            <a:ext cx="1219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 i="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0ECCD1-0D25-48D6-97D7-8AC420DF3B64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09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Arial" charset="0"/>
          <a:ea typeface="ＭＳ Ｐゴシック" pitchFamily="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Arial" charset="0"/>
          <a:ea typeface="ＭＳ Ｐゴシック" pitchFamily="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Arial" charset="0"/>
          <a:ea typeface="ＭＳ Ｐゴシック" pitchFamily="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Arial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Arial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Arial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Arial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chemeClr val="hlink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clemmon@indiana.edu" TargetMode="External"/><Relationship Id="rId2" Type="http://schemas.openxmlformats.org/officeDocument/2006/relationships/hyperlink" Target="mailto:rridlon@indiana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3048000"/>
            <a:ext cx="8226425" cy="10668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Robert Ridlon, Kelley School of Business, </a:t>
            </a:r>
            <a:r>
              <a:rPr lang="en-US" sz="1600" dirty="0" smtClean="0">
                <a:hlinkClick r:id="rId2"/>
              </a:rPr>
              <a:t>rridlon@indiana.edu</a:t>
            </a:r>
            <a:endParaRPr lang="en-US" sz="1600" dirty="0" smtClean="0"/>
          </a:p>
          <a:p>
            <a:r>
              <a:rPr lang="en-US" sz="1600" dirty="0" smtClean="0"/>
              <a:t>Scott Lemmon</a:t>
            </a:r>
            <a:r>
              <a:rPr lang="en-US" sz="1600" dirty="0"/>
              <a:t>, </a:t>
            </a:r>
            <a:r>
              <a:rPr lang="en-US" sz="1600" dirty="0" smtClean="0"/>
              <a:t>School of Education, </a:t>
            </a:r>
            <a:r>
              <a:rPr lang="en-US" sz="1600" dirty="0" smtClean="0">
                <a:hlinkClick r:id="rId3"/>
              </a:rPr>
              <a:t>sclemmon@indiana.edu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>
          <a:xfrm>
            <a:off x="533400" y="1295400"/>
            <a:ext cx="8226425" cy="1119187"/>
          </a:xfrm>
        </p:spPr>
        <p:txBody>
          <a:bodyPr>
            <a:noAutofit/>
          </a:bodyPr>
          <a:lstStyle/>
          <a:p>
            <a:r>
              <a:rPr lang="en-US" sz="3600" dirty="0" smtClean="0"/>
              <a:t>Facilitating Group Formation and Learning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7905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6347"/>
            <a:ext cx="8534400" cy="812800"/>
          </a:xfrm>
        </p:spPr>
        <p:txBody>
          <a:bodyPr>
            <a:normAutofit/>
          </a:bodyPr>
          <a:lstStyle/>
          <a:p>
            <a:r>
              <a:rPr lang="en-US" dirty="0" smtClean="0"/>
              <a:t>Student Demographics – Overrepresentation of Types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8082483"/>
              </p:ext>
            </p:extLst>
          </p:nvPr>
        </p:nvGraphicFramePr>
        <p:xfrm>
          <a:off x="990600" y="1599147"/>
          <a:ext cx="6747510" cy="4861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9293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Rider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895600" cy="4640579"/>
          </a:xfrm>
        </p:spPr>
        <p:txBody>
          <a:bodyPr/>
          <a:lstStyle/>
          <a:p>
            <a:r>
              <a:rPr lang="en-US" dirty="0" smtClean="0"/>
              <a:t>Social Orientation</a:t>
            </a:r>
          </a:p>
          <a:p>
            <a:r>
              <a:rPr lang="en-US" dirty="0" smtClean="0"/>
              <a:t>There is a clear distinction between the interactions of on campus versus online. </a:t>
            </a:r>
          </a:p>
          <a:p>
            <a:r>
              <a:rPr lang="en-US" dirty="0" smtClean="0"/>
              <a:t>Increased competitiveness</a:t>
            </a:r>
          </a:p>
          <a:p>
            <a:r>
              <a:rPr lang="en-US" dirty="0" smtClean="0"/>
              <a:t>Decreased motivation</a:t>
            </a:r>
          </a:p>
          <a:p>
            <a:r>
              <a:rPr lang="en-US" dirty="0" smtClean="0"/>
              <a:t>Dispersed social pressure.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1337042"/>
              </p:ext>
            </p:extLst>
          </p:nvPr>
        </p:nvGraphicFramePr>
        <p:xfrm>
          <a:off x="3380509" y="1905000"/>
          <a:ext cx="5459730" cy="3802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3499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</a:t>
            </a:r>
            <a:r>
              <a:rPr lang="en-US" dirty="0"/>
              <a:t>Outcomes </a:t>
            </a:r>
            <a:r>
              <a:rPr lang="en-US" dirty="0" smtClean="0"/>
              <a:t>– Survey Results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38200"/>
          </a:xfrm>
        </p:spPr>
        <p:txBody>
          <a:bodyPr/>
          <a:lstStyle/>
          <a:p>
            <a:r>
              <a:rPr lang="en-US" dirty="0"/>
              <a:t>What specific outcomes do you desire from working in teams within the course? Check all that apply. 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5831338"/>
              </p:ext>
            </p:extLst>
          </p:nvPr>
        </p:nvGraphicFramePr>
        <p:xfrm>
          <a:off x="609600" y="2362200"/>
          <a:ext cx="7467600" cy="3962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1564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</a:t>
            </a:r>
            <a:r>
              <a:rPr lang="en-US" dirty="0"/>
              <a:t>Outcome Prevention – </a:t>
            </a:r>
            <a:r>
              <a:rPr lang="en-US" dirty="0" smtClean="0"/>
              <a:t>Survey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/>
          <a:lstStyle/>
          <a:p>
            <a:r>
              <a:rPr lang="en-US" dirty="0"/>
              <a:t>Which of the following prevents realizing the specific outcomes you indicated from being achieved? Check all that apply. 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6598910"/>
              </p:ext>
            </p:extLst>
          </p:nvPr>
        </p:nvGraphicFramePr>
        <p:xfrm>
          <a:off x="990600" y="2378826"/>
          <a:ext cx="7086600" cy="3945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2113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Online </a:t>
            </a:r>
            <a:r>
              <a:rPr lang="en-US" dirty="0"/>
              <a:t>Deliverable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students have all of these difficulties, then what is the incentive to do well? </a:t>
            </a:r>
          </a:p>
          <a:p>
            <a:r>
              <a:rPr lang="en-US" dirty="0" smtClean="0"/>
              <a:t>Part of this is driven by the course, but more specifically the deliverable.</a:t>
            </a:r>
          </a:p>
          <a:p>
            <a:r>
              <a:rPr lang="en-US" dirty="0" smtClean="0"/>
              <a:t>Lack of ownership, poor communication, and even availability lead to poor results in the deliverable. </a:t>
            </a:r>
          </a:p>
          <a:p>
            <a:r>
              <a:rPr lang="en-US" dirty="0" smtClean="0"/>
              <a:t>Furthermore, the purpose of teams is not properly being evaluated. </a:t>
            </a:r>
          </a:p>
          <a:p>
            <a:r>
              <a:rPr lang="en-US" dirty="0" smtClean="0"/>
              <a:t>Need a deliverable that achieves two objectives</a:t>
            </a:r>
          </a:p>
          <a:p>
            <a:pPr lvl="1"/>
            <a:r>
              <a:rPr lang="en-US" dirty="0" smtClean="0"/>
              <a:t>Improved teamwork</a:t>
            </a:r>
          </a:p>
          <a:p>
            <a:pPr lvl="1"/>
            <a:r>
              <a:rPr lang="en-US" dirty="0" smtClean="0"/>
              <a:t>Increased learning</a:t>
            </a:r>
          </a:p>
          <a:p>
            <a:r>
              <a:rPr lang="en-US" dirty="0" smtClean="0"/>
              <a:t>How to assess teamwork?</a:t>
            </a:r>
          </a:p>
          <a:p>
            <a:r>
              <a:rPr lang="en-US" dirty="0" smtClean="0"/>
              <a:t>How to assess increase learning? 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555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Online Deliverable Design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59" r="35185"/>
          <a:stretch/>
        </p:blipFill>
        <p:spPr>
          <a:xfrm>
            <a:off x="1143000" y="1599147"/>
            <a:ext cx="2667000" cy="2596688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33" b="6250"/>
          <a:stretch/>
        </p:blipFill>
        <p:spPr>
          <a:xfrm>
            <a:off x="5562600" y="1629627"/>
            <a:ext cx="2821093" cy="2590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8269" y="4341308"/>
            <a:ext cx="380206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Before</a:t>
            </a:r>
            <a:r>
              <a:rPr lang="en-US" dirty="0" smtClean="0"/>
              <a:t>: </a:t>
            </a:r>
          </a:p>
          <a:p>
            <a:r>
              <a:rPr lang="en-US" dirty="0" smtClean="0"/>
              <a:t>Solve problems, create presentation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Incentivizes intra-team competition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Focuses on final product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Increased frustration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30469" y="4419600"/>
            <a:ext cx="38853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After</a:t>
            </a:r>
            <a:r>
              <a:rPr lang="en-US" dirty="0" smtClean="0"/>
              <a:t>: </a:t>
            </a:r>
          </a:p>
          <a:p>
            <a:r>
              <a:rPr lang="en-US" dirty="0" smtClean="0"/>
              <a:t>Team meeting minutes, multistage project, and intermediary step problem solving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Incentivizes intra-team cooperation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Focuses on intermediary steps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Decreased frustration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17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Chen, Xiao-Ping, and Daniel G. </a:t>
            </a:r>
            <a:r>
              <a:rPr lang="en-US" dirty="0" err="1"/>
              <a:t>Bachrach</a:t>
            </a:r>
            <a:r>
              <a:rPr lang="en-US" dirty="0"/>
              <a:t>. "Tolerance of free-riding: The effects of defection size, defection pattern, and social orientation in a repeated public goods dilemma." </a:t>
            </a:r>
            <a:r>
              <a:rPr lang="en-US" i="1" dirty="0"/>
              <a:t>Organizational Behavior and Human Decision Processes</a:t>
            </a:r>
            <a:r>
              <a:rPr lang="en-US" dirty="0"/>
              <a:t> 90.1 (2003): 139-147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Messick</a:t>
            </a:r>
            <a:r>
              <a:rPr lang="en-US" dirty="0"/>
              <a:t>, D. M., &amp; McClintock, C. G. (1968). Motivational bases of choice in experimental games. Journal of Experimental </a:t>
            </a:r>
            <a:r>
              <a:rPr lang="en-US" dirty="0" smtClean="0"/>
              <a:t>Social Psychology</a:t>
            </a:r>
            <a:r>
              <a:rPr lang="en-US" dirty="0"/>
              <a:t>, 4, 1–25.</a:t>
            </a:r>
          </a:p>
          <a:p>
            <a:r>
              <a:rPr lang="en-US" dirty="0"/>
              <a:t>Bacon, D. R., Stewart, K. A., &amp; Silver, W. S. (1999). Lessons from the best and worst student team experiences: How a teacher can make the difference. </a:t>
            </a:r>
            <a:r>
              <a:rPr lang="en-US" i="1" dirty="0"/>
              <a:t>Journal of Management Education</a:t>
            </a:r>
            <a:r>
              <a:rPr lang="en-US" dirty="0"/>
              <a:t>, </a:t>
            </a:r>
            <a:r>
              <a:rPr lang="en-US" i="1" dirty="0"/>
              <a:t>23</a:t>
            </a:r>
            <a:r>
              <a:rPr lang="en-US" dirty="0"/>
              <a:t>(5), 467-488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  <a:p>
            <a:r>
              <a:rPr lang="en-US" dirty="0"/>
              <a:t>Baldwin, T. T., </a:t>
            </a:r>
            <a:r>
              <a:rPr lang="en-US" dirty="0" err="1"/>
              <a:t>Bedell</a:t>
            </a:r>
            <a:r>
              <a:rPr lang="en-US" dirty="0"/>
              <a:t>, M. D., &amp; Johnson, J. L. (1997). The social fabric of a team-based MBA program: Network effects on student satisfaction and performance. </a:t>
            </a:r>
            <a:r>
              <a:rPr lang="en-US" i="1" dirty="0"/>
              <a:t>Academy of management journal</a:t>
            </a:r>
            <a:r>
              <a:rPr lang="en-US" dirty="0"/>
              <a:t>, </a:t>
            </a:r>
            <a:r>
              <a:rPr lang="en-US" i="1" dirty="0"/>
              <a:t>40</a:t>
            </a:r>
            <a:r>
              <a:rPr lang="en-US" dirty="0"/>
              <a:t>(6), 1369-1397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Brooks, C. M., &amp; Ammons, J. L. (2003). Free riding in group projects and the effects of timing, frequency, and specificity of criteria in peer assessments. </a:t>
            </a:r>
            <a:r>
              <a:rPr lang="en-US" i="1" dirty="0"/>
              <a:t>Journal of Education for Business</a:t>
            </a:r>
            <a:r>
              <a:rPr lang="en-US" dirty="0"/>
              <a:t>, </a:t>
            </a:r>
            <a:r>
              <a:rPr lang="en-US" i="1" dirty="0"/>
              <a:t>78</a:t>
            </a:r>
            <a:r>
              <a:rPr lang="en-US" dirty="0"/>
              <a:t>(5), 268-272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Davies, W. M. (2009). </a:t>
            </a:r>
            <a:r>
              <a:rPr lang="en-US" dirty="0" err="1"/>
              <a:t>Groupwork</a:t>
            </a:r>
            <a:r>
              <a:rPr lang="en-US" dirty="0"/>
              <a:t> as a form of assessment: Common problems and recommended solutions. </a:t>
            </a:r>
            <a:r>
              <a:rPr lang="en-US" i="1" dirty="0"/>
              <a:t>Higher Education</a:t>
            </a:r>
            <a:r>
              <a:rPr lang="en-US" dirty="0"/>
              <a:t>, </a:t>
            </a:r>
            <a:r>
              <a:rPr lang="en-US" i="1" dirty="0"/>
              <a:t>58</a:t>
            </a:r>
            <a:r>
              <a:rPr lang="en-US" dirty="0"/>
              <a:t>(4), 563-584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Hall, D., &amp; </a:t>
            </a:r>
            <a:r>
              <a:rPr lang="en-US" dirty="0" err="1"/>
              <a:t>Buzwell</a:t>
            </a:r>
            <a:r>
              <a:rPr lang="en-US" dirty="0"/>
              <a:t>, S. (2013). The problem of free-riding in group projects: Looking beyond social loafing as reason for non-contribution. </a:t>
            </a:r>
            <a:r>
              <a:rPr lang="en-US" i="1" dirty="0"/>
              <a:t>Active Learning in Higher Education</a:t>
            </a:r>
            <a:r>
              <a:rPr lang="en-US" dirty="0"/>
              <a:t>, </a:t>
            </a:r>
            <a:r>
              <a:rPr lang="en-US" i="1" dirty="0"/>
              <a:t>14</a:t>
            </a:r>
            <a:r>
              <a:rPr lang="en-US" dirty="0"/>
              <a:t>(1), 37-49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Lage</a:t>
            </a:r>
            <a:r>
              <a:rPr lang="en-US" dirty="0"/>
              <a:t>, M. J., Platt, G. J., &amp; </a:t>
            </a:r>
            <a:r>
              <a:rPr lang="en-US" dirty="0" err="1"/>
              <a:t>Treglia</a:t>
            </a:r>
            <a:r>
              <a:rPr lang="en-US" dirty="0"/>
              <a:t>, M. (2000). Inverting the classroom: A gateway to creating an inclusive learning environment. </a:t>
            </a:r>
            <a:r>
              <a:rPr lang="en-US" i="1" dirty="0"/>
              <a:t>The Journal of Economic Education</a:t>
            </a:r>
            <a:r>
              <a:rPr lang="en-US" dirty="0"/>
              <a:t>, </a:t>
            </a:r>
            <a:r>
              <a:rPr lang="en-US" i="1" dirty="0"/>
              <a:t>31</a:t>
            </a:r>
            <a:r>
              <a:rPr lang="en-US" dirty="0"/>
              <a:t>(1), 30-43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/>
              <a:t>Picciano</a:t>
            </a:r>
            <a:r>
              <a:rPr lang="en-US" dirty="0"/>
              <a:t>, A. G. (2002). Beyond student perceptions: Issues of interaction, presence, and performance in an online course. </a:t>
            </a:r>
            <a:r>
              <a:rPr lang="en-US" i="1" dirty="0"/>
              <a:t>Journal of Asynchronous learning networks</a:t>
            </a:r>
            <a:r>
              <a:rPr lang="en-US" dirty="0"/>
              <a:t>, </a:t>
            </a:r>
            <a:r>
              <a:rPr lang="en-US" i="1" dirty="0"/>
              <a:t>6</a:t>
            </a:r>
            <a:r>
              <a:rPr lang="en-US" dirty="0"/>
              <a:t>(1), 21-40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Roberts, T. S., &amp; </a:t>
            </a:r>
            <a:r>
              <a:rPr lang="en-US" dirty="0" err="1"/>
              <a:t>McInnerney</a:t>
            </a:r>
            <a:r>
              <a:rPr lang="en-US" dirty="0"/>
              <a:t>, J. M. (2007). Seven problems of online group learning (and their solutions). </a:t>
            </a:r>
            <a:r>
              <a:rPr lang="en-US" i="1" dirty="0"/>
              <a:t>Journal of Educational Technology &amp; Society</a:t>
            </a:r>
            <a:r>
              <a:rPr lang="en-US" dirty="0"/>
              <a:t>, </a:t>
            </a:r>
            <a:r>
              <a:rPr lang="en-US" i="1" dirty="0"/>
              <a:t>10</a:t>
            </a:r>
            <a:r>
              <a:rPr lang="en-US" dirty="0"/>
              <a:t>(4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/>
              <a:t>Hansen, R. S. (2006). Benefits and problems with student teams: Suggestions for improving team projects. </a:t>
            </a:r>
            <a:r>
              <a:rPr lang="en-US" i="1" dirty="0"/>
              <a:t>Journal of Education for business</a:t>
            </a:r>
            <a:r>
              <a:rPr lang="en-US" dirty="0"/>
              <a:t>, </a:t>
            </a:r>
            <a:r>
              <a:rPr lang="en-US" i="1" dirty="0"/>
              <a:t>82</a:t>
            </a:r>
            <a:r>
              <a:rPr lang="en-US" dirty="0"/>
              <a:t>(1), 11-19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Hernandez, S. A. (2002). Team learning in a marketing principles course: Cooperative structures that facilitate active learning and higher level thinking. </a:t>
            </a:r>
            <a:r>
              <a:rPr lang="en-US" i="1" dirty="0"/>
              <a:t>Journal of Marketing Education</a:t>
            </a:r>
            <a:r>
              <a:rPr lang="en-US" dirty="0"/>
              <a:t>, </a:t>
            </a:r>
            <a:r>
              <a:rPr lang="en-US" i="1" dirty="0"/>
              <a:t>24</a:t>
            </a:r>
            <a:r>
              <a:rPr lang="en-US" dirty="0"/>
              <a:t>(1), 73-85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Oakley, B., Felder, R. M., Brent, R., &amp; </a:t>
            </a:r>
            <a:r>
              <a:rPr lang="en-US" dirty="0" err="1"/>
              <a:t>Elhajj</a:t>
            </a:r>
            <a:r>
              <a:rPr lang="en-US" dirty="0"/>
              <a:t>, I. (2004). Turning student groups into effective teams. </a:t>
            </a:r>
            <a:r>
              <a:rPr lang="en-US" i="1" dirty="0"/>
              <a:t>Journal of student centered learning</a:t>
            </a:r>
            <a:r>
              <a:rPr lang="en-US" dirty="0"/>
              <a:t>, </a:t>
            </a:r>
            <a:r>
              <a:rPr lang="en-US" i="1" dirty="0"/>
              <a:t>2</a:t>
            </a:r>
            <a:r>
              <a:rPr lang="en-US" dirty="0"/>
              <a:t>(1), 9-34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Werner, J. M., &amp; Lester, S. W. (2001). Applying a team effectiveness framework to the performance of student case teams. </a:t>
            </a:r>
            <a:r>
              <a:rPr lang="en-US" i="1" dirty="0"/>
              <a:t>Human Resource Development Quarterly</a:t>
            </a:r>
            <a:r>
              <a:rPr lang="en-US" dirty="0"/>
              <a:t>, </a:t>
            </a:r>
            <a:r>
              <a:rPr lang="en-US" i="1" dirty="0"/>
              <a:t>12</a:t>
            </a:r>
            <a:r>
              <a:rPr lang="en-US" dirty="0"/>
              <a:t>(4), 385-402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94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Group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538356" cy="4525963"/>
          </a:xfrm>
        </p:spPr>
        <p:txBody>
          <a:bodyPr>
            <a:normAutofit/>
          </a:bodyPr>
          <a:lstStyle/>
          <a:p>
            <a:endParaRPr lang="en-US" sz="2200" dirty="0" smtClean="0"/>
          </a:p>
          <a:p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“</a:t>
            </a:r>
            <a:r>
              <a:rPr lang="en-US" sz="2400" dirty="0"/>
              <a:t>And I want you to paint this name on the nose of your ship: Leper Colony. Because in it you're </a:t>
            </a:r>
            <a:r>
              <a:rPr lang="en-US" sz="2400" dirty="0" err="1"/>
              <a:t>gonna</a:t>
            </a:r>
            <a:r>
              <a:rPr lang="en-US" sz="2400" dirty="0"/>
              <a:t> get </a:t>
            </a:r>
            <a:r>
              <a:rPr lang="en-US" sz="2400" dirty="0" smtClean="0"/>
              <a:t>every </a:t>
            </a:r>
            <a:r>
              <a:rPr lang="en-US" sz="2400" dirty="0"/>
              <a:t>deadbeat in the outfit</a:t>
            </a:r>
            <a:r>
              <a:rPr lang="en-US" sz="2400" dirty="0" smtClean="0"/>
              <a:t>.”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Why is this considered a viable mechanism? </a:t>
            </a:r>
            <a:endParaRPr lang="en-US" sz="2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556" y="1600200"/>
            <a:ext cx="20320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1437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for Group 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Faculty frustration of student complaints</a:t>
            </a:r>
          </a:p>
          <a:p>
            <a:endParaRPr lang="en-US" dirty="0" smtClean="0"/>
          </a:p>
          <a:p>
            <a:r>
              <a:rPr lang="en-US" dirty="0" smtClean="0"/>
              <a:t>Dissatisfaction with group outcomes</a:t>
            </a:r>
          </a:p>
          <a:p>
            <a:endParaRPr lang="en-US" dirty="0" smtClean="0"/>
          </a:p>
          <a:p>
            <a:r>
              <a:rPr lang="en-US" dirty="0" smtClean="0"/>
              <a:t>Personal reflection and school-wide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376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 smtClean="0"/>
              <a:t>do faculty require teams</a:t>
            </a:r>
            <a:r>
              <a:rPr lang="en-US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994459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you select teams for your </a:t>
            </a:r>
            <a:r>
              <a:rPr lang="en-US" dirty="0" smtClean="0"/>
              <a:t>courses? Why is this effective?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541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Group Design/Method Selection – Survey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Faculty</a:t>
            </a:r>
            <a:r>
              <a:rPr lang="en-US" dirty="0" smtClean="0"/>
              <a:t>: “How </a:t>
            </a:r>
            <a:r>
              <a:rPr lang="en-US" dirty="0"/>
              <a:t>do you select teams for your </a:t>
            </a:r>
            <a:r>
              <a:rPr lang="en-US" dirty="0" smtClean="0"/>
              <a:t>courses?”</a:t>
            </a:r>
          </a:p>
          <a:p>
            <a:r>
              <a:rPr lang="en-US" dirty="0" smtClean="0"/>
              <a:t>Random Selection – 40%; </a:t>
            </a:r>
          </a:p>
          <a:p>
            <a:r>
              <a:rPr lang="en-US" dirty="0" smtClean="0"/>
              <a:t>Self-Selection – 40%; </a:t>
            </a:r>
          </a:p>
          <a:p>
            <a:r>
              <a:rPr lang="en-US" dirty="0" smtClean="0"/>
              <a:t>Systematic Selection – 20%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Students</a:t>
            </a:r>
            <a:r>
              <a:rPr lang="en-US" dirty="0" smtClean="0"/>
              <a:t>: “Which </a:t>
            </a:r>
            <a:r>
              <a:rPr lang="en-US" dirty="0"/>
              <a:t>of the following of group selection methods would you most prefer? </a:t>
            </a:r>
            <a:r>
              <a:rPr lang="en-US" dirty="0" smtClean="0"/>
              <a:t>”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0720390"/>
              </p:ext>
            </p:extLst>
          </p:nvPr>
        </p:nvGraphicFramePr>
        <p:xfrm>
          <a:off x="2362200" y="3962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6274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Selection – Survey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/>
              <a:t>is this </a:t>
            </a:r>
            <a:r>
              <a:rPr lang="en-US" dirty="0" smtClean="0"/>
              <a:t>the best </a:t>
            </a:r>
            <a:r>
              <a:rPr lang="en-US" dirty="0"/>
              <a:t>way </a:t>
            </a:r>
            <a:r>
              <a:rPr lang="en-US" dirty="0" smtClean="0"/>
              <a:t>to </a:t>
            </a:r>
            <a:r>
              <a:rPr lang="en-US" dirty="0"/>
              <a:t>select </a:t>
            </a:r>
            <a:r>
              <a:rPr lang="en-US" dirty="0" smtClean="0"/>
              <a:t>teams for you?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153805"/>
              </p:ext>
            </p:extLst>
          </p:nvPr>
        </p:nvGraphicFramePr>
        <p:xfrm>
          <a:off x="1295400" y="2362199"/>
          <a:ext cx="5486400" cy="3763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2362200" y="3200400"/>
            <a:ext cx="4572000" cy="304800"/>
          </a:xfrm>
          <a:prstGeom prst="rect">
            <a:avLst/>
          </a:prstGeom>
          <a:noFill/>
          <a:ln>
            <a:solidFill>
              <a:srgbClr val="8531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62200" y="3810000"/>
            <a:ext cx="4572000" cy="304800"/>
          </a:xfrm>
          <a:prstGeom prst="rect">
            <a:avLst/>
          </a:prstGeom>
          <a:noFill/>
          <a:ln>
            <a:solidFill>
              <a:srgbClr val="8531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184862" y="4206081"/>
            <a:ext cx="4749338" cy="304800"/>
          </a:xfrm>
          <a:prstGeom prst="rect">
            <a:avLst/>
          </a:prstGeom>
          <a:noFill/>
          <a:ln>
            <a:solidFill>
              <a:srgbClr val="8531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20884" y="2849960"/>
            <a:ext cx="4572000" cy="304800"/>
          </a:xfrm>
          <a:prstGeom prst="rect">
            <a:avLst/>
          </a:prstGeom>
          <a:noFill/>
          <a:ln>
            <a:solidFill>
              <a:srgbClr val="8531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8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6347"/>
            <a:ext cx="8686800" cy="812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Diversity: Students are Overrepresented in Personality Types 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2161565"/>
              </p:ext>
            </p:extLst>
          </p:nvPr>
        </p:nvGraphicFramePr>
        <p:xfrm>
          <a:off x="1143000" y="1571438"/>
          <a:ext cx="6747510" cy="4861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6287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 Outcomes – </a:t>
            </a:r>
            <a:r>
              <a:rPr lang="en-US" dirty="0"/>
              <a:t>Survey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</a:t>
            </a:r>
            <a:r>
              <a:rPr lang="en-US" dirty="0"/>
              <a:t>you </a:t>
            </a:r>
            <a:r>
              <a:rPr lang="en-US" dirty="0" smtClean="0"/>
              <a:t>evaluate teams </a:t>
            </a:r>
            <a:r>
              <a:rPr lang="en-US" dirty="0"/>
              <a:t>on </a:t>
            </a:r>
            <a:r>
              <a:rPr lang="en-US" dirty="0" smtClean="0"/>
              <a:t>outcomes</a:t>
            </a:r>
            <a:r>
              <a:rPr lang="en-US" dirty="0"/>
              <a:t>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5853913"/>
              </p:ext>
            </p:extLst>
          </p:nvPr>
        </p:nvGraphicFramePr>
        <p:xfrm>
          <a:off x="1600200" y="2057400"/>
          <a:ext cx="54864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1981200" y="4648200"/>
            <a:ext cx="4572000" cy="304800"/>
          </a:xfrm>
          <a:prstGeom prst="rect">
            <a:avLst/>
          </a:prstGeom>
          <a:noFill/>
          <a:ln>
            <a:solidFill>
              <a:srgbClr val="8531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09800" y="2514600"/>
            <a:ext cx="4572000" cy="304800"/>
          </a:xfrm>
          <a:prstGeom prst="rect">
            <a:avLst/>
          </a:prstGeom>
          <a:noFill/>
          <a:ln>
            <a:solidFill>
              <a:srgbClr val="8531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52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64&quot;&gt;&lt;property id=&quot;20148&quot; value=&quot;5&quot;/&gt;&lt;property id=&quot;20300&quot; value=&quot;Slide 1 - &amp;quot;Class 6: &amp;#x0D;&amp;#x0A;Auctions and Performance Measures&amp;quot;&quot;/&gt;&lt;property id=&quot;20307&quot; value=&quot;444&quot;/&gt;&lt;/object&gt;&lt;object type=&quot;3&quot; unique_id=&quot;10065&quot;&gt;&lt;property id=&quot;20148&quot; value=&quot;5&quot;/&gt;&lt;property id=&quot;20300&quot; value=&quot;Slide 2 - &amp;quot;Class 5 – Outline&amp;quot;&quot;/&gt;&lt;property id=&quot;20307&quot; value=&quot;412&quot;/&gt;&lt;/object&gt;&lt;object type=&quot;3&quot; unique_id=&quot;10066&quot;&gt;&lt;property id=&quot;20148&quot; value=&quot;5&quot;/&gt;&lt;property id=&quot;20300&quot; value=&quot;Slide 3 - &amp;quot;Search Engine Optimization&amp;quot;&quot;/&gt;&lt;property id=&quot;20307&quot; value=&quot;413&quot;/&gt;&lt;/object&gt;&lt;object type=&quot;3&quot; unique_id=&quot;10067&quot;&gt;&lt;property id=&quot;20148&quot; value=&quot;5&quot;/&gt;&lt;property id=&quot;20300&quot; value=&quot;Slide 4&quot;/&gt;&lt;property id=&quot;20307&quot; value=&quot;434&quot;/&gt;&lt;/object&gt;&lt;object type=&quot;3&quot; unique_id=&quot;10068&quot;&gt;&lt;property id=&quot;20148&quot; value=&quot;5&quot;/&gt;&lt;property id=&quot;20300&quot; value=&quot;Slide 5&quot;/&gt;&lt;property id=&quot;20307&quot; value=&quot;435&quot;/&gt;&lt;/object&gt;&lt;object type=&quot;3&quot; unique_id=&quot;10069&quot;&gt;&lt;property id=&quot;20148&quot; value=&quot;5&quot;/&gt;&lt;property id=&quot;20300&quot; value=&quot;Slide 6 - &amp;quot;Search Engine Optimization&amp;quot;&quot;/&gt;&lt;property id=&quot;20307&quot; value=&quot;414&quot;/&gt;&lt;/object&gt;&lt;object type=&quot;3&quot; unique_id=&quot;10070&quot;&gt;&lt;property id=&quot;20148&quot; value=&quot;5&quot;/&gt;&lt;property id=&quot;20300&quot; value=&quot;Slide 7 - &amp;quot;Ad Auctions: Theory&amp;quot;&quot;/&gt;&lt;property id=&quot;20307&quot; value=&quot;432&quot;/&gt;&lt;/object&gt;&lt;object type=&quot;3&quot; unique_id=&quot;10071&quot;&gt;&lt;property id=&quot;20148&quot; value=&quot;5&quot;/&gt;&lt;property id=&quot;20300&quot; value=&quot;Slide 8&quot;/&gt;&lt;property id=&quot;20307&quot; value=&quot;436&quot;/&gt;&lt;/object&gt;&lt;object type=&quot;3&quot; unique_id=&quot;10072&quot;&gt;&lt;property id=&quot;20148&quot; value=&quot;5&quot;/&gt;&lt;property id=&quot;20300&quot; value=&quot;Slide 9 - &amp;quot;Ad Auctions: Example&amp;quot;&quot;/&gt;&lt;property id=&quot;20307&quot; value=&quot;438&quot;/&gt;&lt;/object&gt;&lt;object type=&quot;3&quot; unique_id=&quot;10073&quot;&gt;&lt;property id=&quot;20148&quot; value=&quot;5&quot;/&gt;&lt;property id=&quot;20300&quot; value=&quot;Slide 10 - &amp;quot;Ad Auctions: Theory&amp;quot;&quot;/&gt;&lt;property id=&quot;20307&quot; value=&quot;439&quot;/&gt;&lt;/object&gt;&lt;object type=&quot;3&quot; unique_id=&quot;10074&quot;&gt;&lt;property id=&quot;20148&quot; value=&quot;5&quot;/&gt;&lt;property id=&quot;20300&quot; value=&quot;Slide 11 - &amp;quot;How would this look?&amp;quot;&quot;/&gt;&lt;property id=&quot;20307&quot; value=&quot;437&quot;/&gt;&lt;/object&gt;&lt;object type=&quot;3&quot; unique_id=&quot;10075&quot;&gt;&lt;property id=&quot;20148&quot; value=&quot;5&quot;/&gt;&lt;property id=&quot;20300&quot; value=&quot;Slide 12 - &amp;quot;Unique Auction Characteristics&amp;quot;&quot;/&gt;&lt;property id=&quot;20307&quot; value=&quot;440&quot;/&gt;&lt;/object&gt;&lt;object type=&quot;3&quot; unique_id=&quot;10076&quot;&gt;&lt;property id=&quot;20148&quot; value=&quot;5&quot;/&gt;&lt;property id=&quot;20300&quot; value=&quot;Slide 13 - &amp;quot;Performance Measures&amp;quot;&quot;/&gt;&lt;property id=&quot;20307&quot; value=&quot;433&quot;/&gt;&lt;/object&gt;&lt;object type=&quot;3&quot; unique_id=&quot;10077&quot;&gt;&lt;property id=&quot;20148&quot; value=&quot;5&quot;/&gt;&lt;property id=&quot;20300&quot; value=&quot;Slide 14 - &amp;quot;CPC vs CPA&amp;quot;&quot;/&gt;&lt;property id=&quot;20307&quot; value=&quot;441&quot;/&gt;&lt;/object&gt;&lt;object type=&quot;3&quot; unique_id=&quot;10078&quot;&gt;&lt;property id=&quot;20148&quot; value=&quot;5&quot;/&gt;&lt;property id=&quot;20300&quot; value=&quot;Slide 15 - &amp;quot;Other Performance Measures&amp;quot;&quot;/&gt;&lt;property id=&quot;20307&quot; value=&quot;442&quot;/&gt;&lt;/object&gt;&lt;object type=&quot;3&quot; unique_id=&quot;10079&quot;&gt;&lt;property id=&quot;20148&quot; value=&quot;5&quot;/&gt;&lt;property id=&quot;20300&quot; value=&quot;Slide 16 - &amp;quot;No Client Access, No Problem&amp;quot;&quot;/&gt;&lt;property id=&quot;20307&quot; value=&quot;44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 Presentation">
  <a:themeElements>
    <a:clrScheme name="Blank Presentation 3">
      <a:dk1>
        <a:srgbClr val="000000"/>
      </a:dk1>
      <a:lt1>
        <a:srgbClr val="FFFFFF"/>
      </a:lt1>
      <a:dk2>
        <a:srgbClr val="000000"/>
      </a:dk2>
      <a:lt2>
        <a:srgbClr val="B0B2B4"/>
      </a:lt2>
      <a:accent1>
        <a:srgbClr val="F9F3D3"/>
      </a:accent1>
      <a:accent2>
        <a:srgbClr val="6D6E70"/>
      </a:accent2>
      <a:accent3>
        <a:srgbClr val="FFFFFF"/>
      </a:accent3>
      <a:accent4>
        <a:srgbClr val="000000"/>
      </a:accent4>
      <a:accent5>
        <a:srgbClr val="FBF8E6"/>
      </a:accent5>
      <a:accent6>
        <a:srgbClr val="626365"/>
      </a:accent6>
      <a:hlink>
        <a:srgbClr val="7D110C"/>
      </a:hlink>
      <a:folHlink>
        <a:srgbClr val="6D6E7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F8F3D2"/>
        </a:dk2>
        <a:lt2>
          <a:srgbClr val="B0B2B4"/>
        </a:lt2>
        <a:accent1>
          <a:srgbClr val="7D110C"/>
        </a:accent1>
        <a:accent2>
          <a:srgbClr val="6D6E70"/>
        </a:accent2>
        <a:accent3>
          <a:srgbClr val="FFFFFF"/>
        </a:accent3>
        <a:accent4>
          <a:srgbClr val="000000"/>
        </a:accent4>
        <a:accent5>
          <a:srgbClr val="BFAAAA"/>
        </a:accent5>
        <a:accent6>
          <a:srgbClr val="626365"/>
        </a:accent6>
        <a:hlink>
          <a:srgbClr val="7D110C"/>
        </a:hlink>
        <a:folHlink>
          <a:srgbClr val="6D6E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9F3D3"/>
        </a:lt1>
        <a:dk2>
          <a:srgbClr val="F8F3D2"/>
        </a:dk2>
        <a:lt2>
          <a:srgbClr val="B0B2B4"/>
        </a:lt2>
        <a:accent1>
          <a:srgbClr val="7D110C"/>
        </a:accent1>
        <a:accent2>
          <a:srgbClr val="6D6E70"/>
        </a:accent2>
        <a:accent3>
          <a:srgbClr val="FBF8E6"/>
        </a:accent3>
        <a:accent4>
          <a:srgbClr val="000000"/>
        </a:accent4>
        <a:accent5>
          <a:srgbClr val="BFAAAA"/>
        </a:accent5>
        <a:accent6>
          <a:srgbClr val="626365"/>
        </a:accent6>
        <a:hlink>
          <a:srgbClr val="7D110C"/>
        </a:hlink>
        <a:folHlink>
          <a:srgbClr val="6D6E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B0B2B4"/>
        </a:lt2>
        <a:accent1>
          <a:srgbClr val="F9F3D3"/>
        </a:accent1>
        <a:accent2>
          <a:srgbClr val="6D6E70"/>
        </a:accent2>
        <a:accent3>
          <a:srgbClr val="FFFFFF"/>
        </a:accent3>
        <a:accent4>
          <a:srgbClr val="000000"/>
        </a:accent4>
        <a:accent5>
          <a:srgbClr val="FBF8E6"/>
        </a:accent5>
        <a:accent6>
          <a:srgbClr val="626365"/>
        </a:accent6>
        <a:hlink>
          <a:srgbClr val="7D110C"/>
        </a:hlink>
        <a:folHlink>
          <a:srgbClr val="6D6E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37763</TotalTime>
  <Words>549</Words>
  <Application>Microsoft Office PowerPoint</Application>
  <PresentationFormat>On-screen Show (4:3)</PresentationFormat>
  <Paragraphs>99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ＭＳ Ｐゴシック</vt:lpstr>
      <vt:lpstr>Arial</vt:lpstr>
      <vt:lpstr>Calibri</vt:lpstr>
      <vt:lpstr>Courier New</vt:lpstr>
      <vt:lpstr>Garamond</vt:lpstr>
      <vt:lpstr>Times New Roman</vt:lpstr>
      <vt:lpstr>Tw Cen MT</vt:lpstr>
      <vt:lpstr>Office Theme</vt:lpstr>
      <vt:lpstr>Blank Presentation</vt:lpstr>
      <vt:lpstr>Facilitating Group Formation and Learning</vt:lpstr>
      <vt:lpstr>Motivation for Group Formation</vt:lpstr>
      <vt:lpstr>Motivation for Group Formation</vt:lpstr>
      <vt:lpstr>Faculty Outcomes</vt:lpstr>
      <vt:lpstr>Method Selection</vt:lpstr>
      <vt:lpstr>Group Design/Method Selection – Survey Results</vt:lpstr>
      <vt:lpstr>Method Selection – Survey Results</vt:lpstr>
      <vt:lpstr>Diversity: Students are Overrepresented in Personality Types </vt:lpstr>
      <vt:lpstr>Faculty Outcomes – Survey Results</vt:lpstr>
      <vt:lpstr>Student Demographics – Overrepresentation of Types</vt:lpstr>
      <vt:lpstr>Free Rider Problem</vt:lpstr>
      <vt:lpstr>Student Outcomes – Survey Results</vt:lpstr>
      <vt:lpstr>Student Outcome Prevention – Survey Results</vt:lpstr>
      <vt:lpstr>Optimal Online Deliverable Design</vt:lpstr>
      <vt:lpstr>Optimal Online Deliverable Design</vt:lpstr>
      <vt:lpstr>Sources</vt:lpstr>
    </vt:vector>
  </TitlesOfParts>
  <Company>Kelley School of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delme</dc:creator>
  <cp:lastModifiedBy>Hohimer-Hirsch, Joy Marie</cp:lastModifiedBy>
  <cp:revision>762</cp:revision>
  <cp:lastPrinted>2013-08-26T15:44:09Z</cp:lastPrinted>
  <dcterms:created xsi:type="dcterms:W3CDTF">2010-08-23T16:17:15Z</dcterms:created>
  <dcterms:modified xsi:type="dcterms:W3CDTF">2018-10-02T16:36:52Z</dcterms:modified>
</cp:coreProperties>
</file>