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77" r:id="rId3"/>
    <p:sldId id="257" r:id="rId4"/>
    <p:sldId id="260" r:id="rId5"/>
    <p:sldId id="258" r:id="rId6"/>
    <p:sldId id="261" r:id="rId7"/>
    <p:sldId id="262" r:id="rId8"/>
    <p:sldId id="264" r:id="rId9"/>
    <p:sldId id="266" r:id="rId10"/>
    <p:sldId id="270" r:id="rId11"/>
    <p:sldId id="265" r:id="rId12"/>
    <p:sldId id="263" r:id="rId13"/>
    <p:sldId id="267" r:id="rId14"/>
    <p:sldId id="280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59" r:id="rId25"/>
  </p:sldIdLst>
  <p:sldSz cx="9144000" cy="5143500" type="screen16x9"/>
  <p:notesSz cx="6858000" cy="9144000"/>
  <p:embeddedFontLst>
    <p:embeddedFont>
      <p:font typeface="Lato" panose="020F0502020204030203" pitchFamily="34" charset="77"/>
      <p:regular r:id="rId27"/>
      <p:bold r:id="rId28"/>
      <p:italic r:id="rId29"/>
      <p:boldItalic r:id="rId30"/>
    </p:embeddedFont>
    <p:embeddedFont>
      <p:font typeface="Raleway" panose="020B0503030101060003" pitchFamily="34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6352" autoAdjust="0"/>
  </p:normalViewPr>
  <p:slideViewPr>
    <p:cSldViewPr snapToGrid="0">
      <p:cViewPr varScale="1">
        <p:scale>
          <a:sx n="150" d="100"/>
          <a:sy n="150" d="100"/>
        </p:scale>
        <p:origin x="10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D2863-591D-4A71-B59A-23B364F5C24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1" csCatId="accent6" phldr="1"/>
      <dgm:spPr/>
    </dgm:pt>
    <dgm:pt modelId="{BEC7DC68-F754-40ED-985D-EC88F37F0668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Health Promotion</a:t>
          </a:r>
        </a:p>
      </dgm:t>
    </dgm:pt>
    <dgm:pt modelId="{762BF2ED-C510-4B52-9E4E-E1C7DF698AE5}" type="parTrans" cxnId="{E7AEF27F-ADF7-4D07-B49C-6DD16485D475}">
      <dgm:prSet/>
      <dgm:spPr/>
      <dgm:t>
        <a:bodyPr/>
        <a:lstStyle/>
        <a:p>
          <a:endParaRPr lang="en-US"/>
        </a:p>
      </dgm:t>
    </dgm:pt>
    <dgm:pt modelId="{F729DA96-ABEC-4F1D-826A-8535A935B1FA}" type="sibTrans" cxnId="{E7AEF27F-ADF7-4D07-B49C-6DD16485D475}">
      <dgm:prSet/>
      <dgm:spPr/>
      <dgm:t>
        <a:bodyPr/>
        <a:lstStyle/>
        <a:p>
          <a:endParaRPr lang="en-US"/>
        </a:p>
      </dgm:t>
    </dgm:pt>
    <dgm:pt modelId="{E0008026-079E-46CB-96A3-354E8D53347B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Health Systems Leadership</a:t>
          </a:r>
        </a:p>
      </dgm:t>
    </dgm:pt>
    <dgm:pt modelId="{4324FE2D-318B-482E-AF4A-70782BD51349}" type="parTrans" cxnId="{E4958C87-B2ED-400F-9BAE-F1C5EA3D38FE}">
      <dgm:prSet/>
      <dgm:spPr/>
      <dgm:t>
        <a:bodyPr/>
        <a:lstStyle/>
        <a:p>
          <a:endParaRPr lang="en-US"/>
        </a:p>
      </dgm:t>
    </dgm:pt>
    <dgm:pt modelId="{06C9B369-5A3E-4EC9-8839-F4A7415697F9}" type="sibTrans" cxnId="{E4958C87-B2ED-400F-9BAE-F1C5EA3D38FE}">
      <dgm:prSet/>
      <dgm:spPr/>
      <dgm:t>
        <a:bodyPr/>
        <a:lstStyle/>
        <a:p>
          <a:endParaRPr lang="en-US"/>
        </a:p>
      </dgm:t>
    </dgm:pt>
    <dgm:pt modelId="{2E5E918C-5BBF-47A8-9499-A676DCA5B2AF}">
      <dgm:prSet phldrT="[Text]"/>
      <dgm:spPr/>
      <dgm:t>
        <a:bodyPr/>
        <a:lstStyle/>
        <a:p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Sports and Exercise Science</a:t>
          </a:r>
        </a:p>
      </dgm:t>
    </dgm:pt>
    <dgm:pt modelId="{E8571FAD-45E5-45F3-8112-FF0B6EC71B8D}" type="parTrans" cxnId="{5A754593-EC0B-485B-957B-8FEE18980C67}">
      <dgm:prSet/>
      <dgm:spPr/>
      <dgm:t>
        <a:bodyPr/>
        <a:lstStyle/>
        <a:p>
          <a:endParaRPr lang="en-US"/>
        </a:p>
      </dgm:t>
    </dgm:pt>
    <dgm:pt modelId="{7BCE1F02-9AFF-4EE7-85D1-1029525302E8}" type="sibTrans" cxnId="{5A754593-EC0B-485B-957B-8FEE18980C67}">
      <dgm:prSet/>
      <dgm:spPr/>
      <dgm:t>
        <a:bodyPr/>
        <a:lstStyle/>
        <a:p>
          <a:endParaRPr lang="en-US"/>
        </a:p>
      </dgm:t>
    </dgm:pt>
    <dgm:pt modelId="{7FD18730-AB2A-4FCA-ADAE-361A89640857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Speech Language Pathology</a:t>
          </a:r>
        </a:p>
      </dgm:t>
    </dgm:pt>
    <dgm:pt modelId="{92550271-6295-4CC4-B593-66B6BF96AFFB}" type="parTrans" cxnId="{9B87F137-8794-4827-B3C4-94B7A0BFC24D}">
      <dgm:prSet/>
      <dgm:spPr/>
      <dgm:t>
        <a:bodyPr/>
        <a:lstStyle/>
        <a:p>
          <a:endParaRPr lang="en-US"/>
        </a:p>
      </dgm:t>
    </dgm:pt>
    <dgm:pt modelId="{2BF8C33D-8728-489E-B1C7-A9FB872FCB4B}" type="sibTrans" cxnId="{9B87F137-8794-4827-B3C4-94B7A0BFC24D}">
      <dgm:prSet/>
      <dgm:spPr/>
      <dgm:t>
        <a:bodyPr/>
        <a:lstStyle/>
        <a:p>
          <a:endParaRPr lang="en-US"/>
        </a:p>
      </dgm:t>
    </dgm:pt>
    <dgm:pt modelId="{FB71B7CD-0AA8-4DBB-ABC8-F52A781D8B9B}">
      <dgm:prSet/>
      <dgm:spPr/>
      <dgm:t>
        <a:bodyPr/>
        <a:lstStyle/>
        <a:p>
          <a:r>
            <a:rPr lang="en-US" dirty="0">
              <a:solidFill>
                <a:schemeClr val="bg2">
                  <a:lumMod val="75000"/>
                  <a:lumOff val="25000"/>
                </a:schemeClr>
              </a:solidFill>
            </a:rPr>
            <a:t>Rehabilitation Science</a:t>
          </a:r>
        </a:p>
      </dgm:t>
    </dgm:pt>
    <dgm:pt modelId="{129B13D0-FBAE-4948-B717-C8527FB46B15}" type="parTrans" cxnId="{A87B67DB-0869-4013-B669-E955DEEADE93}">
      <dgm:prSet/>
      <dgm:spPr/>
      <dgm:t>
        <a:bodyPr/>
        <a:lstStyle/>
        <a:p>
          <a:endParaRPr lang="en-US"/>
        </a:p>
      </dgm:t>
    </dgm:pt>
    <dgm:pt modelId="{D71D6C07-1443-4C18-B2C2-0C335C69B032}" type="sibTrans" cxnId="{A87B67DB-0869-4013-B669-E955DEEADE93}">
      <dgm:prSet/>
      <dgm:spPr/>
      <dgm:t>
        <a:bodyPr/>
        <a:lstStyle/>
        <a:p>
          <a:endParaRPr lang="en-US"/>
        </a:p>
      </dgm:t>
    </dgm:pt>
    <dgm:pt modelId="{32D258A1-D005-4130-BB2F-C6216D8297FD}" type="pres">
      <dgm:prSet presAssocID="{3EDD2863-591D-4A71-B59A-23B364F5C24B}" presName="Name0" presStyleCnt="0">
        <dgm:presLayoutVars>
          <dgm:chMax val="7"/>
          <dgm:chPref val="7"/>
          <dgm:dir/>
        </dgm:presLayoutVars>
      </dgm:prSet>
      <dgm:spPr/>
    </dgm:pt>
    <dgm:pt modelId="{16CB6706-F1E9-497E-965F-6ABB704B57EE}" type="pres">
      <dgm:prSet presAssocID="{3EDD2863-591D-4A71-B59A-23B364F5C24B}" presName="Name1" presStyleCnt="0"/>
      <dgm:spPr/>
    </dgm:pt>
    <dgm:pt modelId="{A82D115E-33C3-435C-80E7-34CEF9F4A4E0}" type="pres">
      <dgm:prSet presAssocID="{3EDD2863-591D-4A71-B59A-23B364F5C24B}" presName="cycle" presStyleCnt="0"/>
      <dgm:spPr/>
    </dgm:pt>
    <dgm:pt modelId="{39379A53-3570-4AE4-BFAD-40BF4DB76383}" type="pres">
      <dgm:prSet presAssocID="{3EDD2863-591D-4A71-B59A-23B364F5C24B}" presName="srcNode" presStyleLbl="node1" presStyleIdx="0" presStyleCnt="5"/>
      <dgm:spPr/>
    </dgm:pt>
    <dgm:pt modelId="{B20E9A39-9699-4A9C-87CB-FE7E1C298798}" type="pres">
      <dgm:prSet presAssocID="{3EDD2863-591D-4A71-B59A-23B364F5C24B}" presName="conn" presStyleLbl="parChTrans1D2" presStyleIdx="0" presStyleCnt="1"/>
      <dgm:spPr/>
    </dgm:pt>
    <dgm:pt modelId="{E9D6B8DD-AA7A-4554-8EDB-353E35577D0E}" type="pres">
      <dgm:prSet presAssocID="{3EDD2863-591D-4A71-B59A-23B364F5C24B}" presName="extraNode" presStyleLbl="node1" presStyleIdx="0" presStyleCnt="5"/>
      <dgm:spPr/>
    </dgm:pt>
    <dgm:pt modelId="{400D6286-F85B-4139-AD67-C2E9EAC2B22B}" type="pres">
      <dgm:prSet presAssocID="{3EDD2863-591D-4A71-B59A-23B364F5C24B}" presName="dstNode" presStyleLbl="node1" presStyleIdx="0" presStyleCnt="5"/>
      <dgm:spPr/>
    </dgm:pt>
    <dgm:pt modelId="{AADAFFC1-BF09-4D45-B098-4A31D047F19A}" type="pres">
      <dgm:prSet presAssocID="{BEC7DC68-F754-40ED-985D-EC88F37F0668}" presName="text_1" presStyleLbl="node1" presStyleIdx="0" presStyleCnt="5">
        <dgm:presLayoutVars>
          <dgm:bulletEnabled val="1"/>
        </dgm:presLayoutVars>
      </dgm:prSet>
      <dgm:spPr/>
    </dgm:pt>
    <dgm:pt modelId="{2AD68567-D498-48A1-8DE4-DDE94C6C5863}" type="pres">
      <dgm:prSet presAssocID="{BEC7DC68-F754-40ED-985D-EC88F37F0668}" presName="accent_1" presStyleCnt="0"/>
      <dgm:spPr/>
    </dgm:pt>
    <dgm:pt modelId="{CD68070C-81A7-4E19-AD12-F42F3A2709F2}" type="pres">
      <dgm:prSet presAssocID="{BEC7DC68-F754-40ED-985D-EC88F37F0668}" presName="accentRepeatNode" presStyleLbl="solidFgAcc1" presStyleIdx="0" presStyleCnt="5"/>
      <dgm:spPr/>
    </dgm:pt>
    <dgm:pt modelId="{20A9DE41-6E37-491C-B30E-72ADA7929CE0}" type="pres">
      <dgm:prSet presAssocID="{E0008026-079E-46CB-96A3-354E8D53347B}" presName="text_2" presStyleLbl="node1" presStyleIdx="1" presStyleCnt="5">
        <dgm:presLayoutVars>
          <dgm:bulletEnabled val="1"/>
        </dgm:presLayoutVars>
      </dgm:prSet>
      <dgm:spPr/>
    </dgm:pt>
    <dgm:pt modelId="{6E539EBC-E250-4226-9332-31F4CFEDC4CD}" type="pres">
      <dgm:prSet presAssocID="{E0008026-079E-46CB-96A3-354E8D53347B}" presName="accent_2" presStyleCnt="0"/>
      <dgm:spPr/>
    </dgm:pt>
    <dgm:pt modelId="{0E744A79-A47E-4EEE-B844-2CD93670625E}" type="pres">
      <dgm:prSet presAssocID="{E0008026-079E-46CB-96A3-354E8D53347B}" presName="accentRepeatNode" presStyleLbl="solidFgAcc1" presStyleIdx="1" presStyleCnt="5"/>
      <dgm:spPr/>
    </dgm:pt>
    <dgm:pt modelId="{163F0BA2-6FCC-46E5-BFAD-06BEC1F4E13A}" type="pres">
      <dgm:prSet presAssocID="{FB71B7CD-0AA8-4DBB-ABC8-F52A781D8B9B}" presName="text_3" presStyleLbl="node1" presStyleIdx="2" presStyleCnt="5">
        <dgm:presLayoutVars>
          <dgm:bulletEnabled val="1"/>
        </dgm:presLayoutVars>
      </dgm:prSet>
      <dgm:spPr/>
    </dgm:pt>
    <dgm:pt modelId="{0FF724B1-46FA-4D95-8DE0-7A25405D6E90}" type="pres">
      <dgm:prSet presAssocID="{FB71B7CD-0AA8-4DBB-ABC8-F52A781D8B9B}" presName="accent_3" presStyleCnt="0"/>
      <dgm:spPr/>
    </dgm:pt>
    <dgm:pt modelId="{75C5BA8F-BF18-46FB-A4E1-5469244FBD6B}" type="pres">
      <dgm:prSet presAssocID="{FB71B7CD-0AA8-4DBB-ABC8-F52A781D8B9B}" presName="accentRepeatNode" presStyleLbl="solidFgAcc1" presStyleIdx="2" presStyleCnt="5"/>
      <dgm:spPr/>
    </dgm:pt>
    <dgm:pt modelId="{6375C033-04FC-436C-A166-1D65F61824FB}" type="pres">
      <dgm:prSet presAssocID="{7FD18730-AB2A-4FCA-ADAE-361A89640857}" presName="text_4" presStyleLbl="node1" presStyleIdx="3" presStyleCnt="5">
        <dgm:presLayoutVars>
          <dgm:bulletEnabled val="1"/>
        </dgm:presLayoutVars>
      </dgm:prSet>
      <dgm:spPr/>
    </dgm:pt>
    <dgm:pt modelId="{8F02EFDA-B1BB-4702-ABFF-BB3BE874F8A7}" type="pres">
      <dgm:prSet presAssocID="{7FD18730-AB2A-4FCA-ADAE-361A89640857}" presName="accent_4" presStyleCnt="0"/>
      <dgm:spPr/>
    </dgm:pt>
    <dgm:pt modelId="{7F2E7A99-6C19-47F8-BB3D-E695E7B72437}" type="pres">
      <dgm:prSet presAssocID="{7FD18730-AB2A-4FCA-ADAE-361A89640857}" presName="accentRepeatNode" presStyleLbl="solidFgAcc1" presStyleIdx="3" presStyleCnt="5"/>
      <dgm:spPr/>
    </dgm:pt>
    <dgm:pt modelId="{A8656AFC-D103-41DE-A4C1-2EF18FE3DFE1}" type="pres">
      <dgm:prSet presAssocID="{2E5E918C-5BBF-47A8-9499-A676DCA5B2AF}" presName="text_5" presStyleLbl="node1" presStyleIdx="4" presStyleCnt="5">
        <dgm:presLayoutVars>
          <dgm:bulletEnabled val="1"/>
        </dgm:presLayoutVars>
      </dgm:prSet>
      <dgm:spPr/>
    </dgm:pt>
    <dgm:pt modelId="{E61CB82D-F97C-41FD-AC6B-894F1C0E317D}" type="pres">
      <dgm:prSet presAssocID="{2E5E918C-5BBF-47A8-9499-A676DCA5B2AF}" presName="accent_5" presStyleCnt="0"/>
      <dgm:spPr/>
    </dgm:pt>
    <dgm:pt modelId="{F2662D88-9A98-471F-B8B3-7D1758BC595F}" type="pres">
      <dgm:prSet presAssocID="{2E5E918C-5BBF-47A8-9499-A676DCA5B2AF}" presName="accentRepeatNode" presStyleLbl="solidFgAcc1" presStyleIdx="4" presStyleCnt="5"/>
      <dgm:spPr/>
    </dgm:pt>
  </dgm:ptLst>
  <dgm:cxnLst>
    <dgm:cxn modelId="{F76BC00C-6510-4FB7-9BDA-F678606B5A6A}" type="presOf" srcId="{3EDD2863-591D-4A71-B59A-23B364F5C24B}" destId="{32D258A1-D005-4130-BB2F-C6216D8297FD}" srcOrd="0" destOrd="0" presId="urn:microsoft.com/office/officeart/2008/layout/VerticalCurvedList"/>
    <dgm:cxn modelId="{9B87F137-8794-4827-B3C4-94B7A0BFC24D}" srcId="{3EDD2863-591D-4A71-B59A-23B364F5C24B}" destId="{7FD18730-AB2A-4FCA-ADAE-361A89640857}" srcOrd="3" destOrd="0" parTransId="{92550271-6295-4CC4-B593-66B6BF96AFFB}" sibTransId="{2BF8C33D-8728-489E-B1C7-A9FB872FCB4B}"/>
    <dgm:cxn modelId="{EC693F47-7FB8-45FF-A4A7-2E38083E842A}" type="presOf" srcId="{BEC7DC68-F754-40ED-985D-EC88F37F0668}" destId="{AADAFFC1-BF09-4D45-B098-4A31D047F19A}" srcOrd="0" destOrd="0" presId="urn:microsoft.com/office/officeart/2008/layout/VerticalCurvedList"/>
    <dgm:cxn modelId="{FC27C157-D6A0-40FF-86DC-33338509CDDF}" type="presOf" srcId="{F729DA96-ABEC-4F1D-826A-8535A935B1FA}" destId="{B20E9A39-9699-4A9C-87CB-FE7E1C298798}" srcOrd="0" destOrd="0" presId="urn:microsoft.com/office/officeart/2008/layout/VerticalCurvedList"/>
    <dgm:cxn modelId="{E7AEF27F-ADF7-4D07-B49C-6DD16485D475}" srcId="{3EDD2863-591D-4A71-B59A-23B364F5C24B}" destId="{BEC7DC68-F754-40ED-985D-EC88F37F0668}" srcOrd="0" destOrd="0" parTransId="{762BF2ED-C510-4B52-9E4E-E1C7DF698AE5}" sibTransId="{F729DA96-ABEC-4F1D-826A-8535A935B1FA}"/>
    <dgm:cxn modelId="{5302C082-F5D2-4A8C-8A23-8F94AFD04801}" type="presOf" srcId="{FB71B7CD-0AA8-4DBB-ABC8-F52A781D8B9B}" destId="{163F0BA2-6FCC-46E5-BFAD-06BEC1F4E13A}" srcOrd="0" destOrd="0" presId="urn:microsoft.com/office/officeart/2008/layout/VerticalCurvedList"/>
    <dgm:cxn modelId="{277A7983-8B45-422B-894B-1D3FB3F70E74}" type="presOf" srcId="{7FD18730-AB2A-4FCA-ADAE-361A89640857}" destId="{6375C033-04FC-436C-A166-1D65F61824FB}" srcOrd="0" destOrd="0" presId="urn:microsoft.com/office/officeart/2008/layout/VerticalCurvedList"/>
    <dgm:cxn modelId="{E4958C87-B2ED-400F-9BAE-F1C5EA3D38FE}" srcId="{3EDD2863-591D-4A71-B59A-23B364F5C24B}" destId="{E0008026-079E-46CB-96A3-354E8D53347B}" srcOrd="1" destOrd="0" parTransId="{4324FE2D-318B-482E-AF4A-70782BD51349}" sibTransId="{06C9B369-5A3E-4EC9-8839-F4A7415697F9}"/>
    <dgm:cxn modelId="{5A754593-EC0B-485B-957B-8FEE18980C67}" srcId="{3EDD2863-591D-4A71-B59A-23B364F5C24B}" destId="{2E5E918C-5BBF-47A8-9499-A676DCA5B2AF}" srcOrd="4" destOrd="0" parTransId="{E8571FAD-45E5-45F3-8112-FF0B6EC71B8D}" sibTransId="{7BCE1F02-9AFF-4EE7-85D1-1029525302E8}"/>
    <dgm:cxn modelId="{9EC2EAB1-C3FF-4946-8AEE-0A87E5BDACFB}" type="presOf" srcId="{E0008026-079E-46CB-96A3-354E8D53347B}" destId="{20A9DE41-6E37-491C-B30E-72ADA7929CE0}" srcOrd="0" destOrd="0" presId="urn:microsoft.com/office/officeart/2008/layout/VerticalCurvedList"/>
    <dgm:cxn modelId="{63479DC2-B4F0-453A-8BC3-07B366926BAA}" type="presOf" srcId="{2E5E918C-5BBF-47A8-9499-A676DCA5B2AF}" destId="{A8656AFC-D103-41DE-A4C1-2EF18FE3DFE1}" srcOrd="0" destOrd="0" presId="urn:microsoft.com/office/officeart/2008/layout/VerticalCurvedList"/>
    <dgm:cxn modelId="{A87B67DB-0869-4013-B669-E955DEEADE93}" srcId="{3EDD2863-591D-4A71-B59A-23B364F5C24B}" destId="{FB71B7CD-0AA8-4DBB-ABC8-F52A781D8B9B}" srcOrd="2" destOrd="0" parTransId="{129B13D0-FBAE-4948-B717-C8527FB46B15}" sibTransId="{D71D6C07-1443-4C18-B2C2-0C335C69B032}"/>
    <dgm:cxn modelId="{4D0A34C4-7192-4CF0-A814-638FCAC53B23}" type="presParOf" srcId="{32D258A1-D005-4130-BB2F-C6216D8297FD}" destId="{16CB6706-F1E9-497E-965F-6ABB704B57EE}" srcOrd="0" destOrd="0" presId="urn:microsoft.com/office/officeart/2008/layout/VerticalCurvedList"/>
    <dgm:cxn modelId="{542F3838-C3F0-4F0E-8AB9-41FC69B9E9F4}" type="presParOf" srcId="{16CB6706-F1E9-497E-965F-6ABB704B57EE}" destId="{A82D115E-33C3-435C-80E7-34CEF9F4A4E0}" srcOrd="0" destOrd="0" presId="urn:microsoft.com/office/officeart/2008/layout/VerticalCurvedList"/>
    <dgm:cxn modelId="{B4F7117E-FA99-4ED3-8003-BC70A7741172}" type="presParOf" srcId="{A82D115E-33C3-435C-80E7-34CEF9F4A4E0}" destId="{39379A53-3570-4AE4-BFAD-40BF4DB76383}" srcOrd="0" destOrd="0" presId="urn:microsoft.com/office/officeart/2008/layout/VerticalCurvedList"/>
    <dgm:cxn modelId="{CDE9C227-4B25-4811-99DE-2148461DCC0D}" type="presParOf" srcId="{A82D115E-33C3-435C-80E7-34CEF9F4A4E0}" destId="{B20E9A39-9699-4A9C-87CB-FE7E1C298798}" srcOrd="1" destOrd="0" presId="urn:microsoft.com/office/officeart/2008/layout/VerticalCurvedList"/>
    <dgm:cxn modelId="{130268D7-52C5-4F99-8F99-966654D992E6}" type="presParOf" srcId="{A82D115E-33C3-435C-80E7-34CEF9F4A4E0}" destId="{E9D6B8DD-AA7A-4554-8EDB-353E35577D0E}" srcOrd="2" destOrd="0" presId="urn:microsoft.com/office/officeart/2008/layout/VerticalCurvedList"/>
    <dgm:cxn modelId="{77F3E265-03AC-4929-BF73-BB287145D999}" type="presParOf" srcId="{A82D115E-33C3-435C-80E7-34CEF9F4A4E0}" destId="{400D6286-F85B-4139-AD67-C2E9EAC2B22B}" srcOrd="3" destOrd="0" presId="urn:microsoft.com/office/officeart/2008/layout/VerticalCurvedList"/>
    <dgm:cxn modelId="{667B0637-0DE8-4459-81D3-6A840BD7A0AE}" type="presParOf" srcId="{16CB6706-F1E9-497E-965F-6ABB704B57EE}" destId="{AADAFFC1-BF09-4D45-B098-4A31D047F19A}" srcOrd="1" destOrd="0" presId="urn:microsoft.com/office/officeart/2008/layout/VerticalCurvedList"/>
    <dgm:cxn modelId="{CD750D8F-B17F-4854-94B8-0EAF3B9E9BB2}" type="presParOf" srcId="{16CB6706-F1E9-497E-965F-6ABB704B57EE}" destId="{2AD68567-D498-48A1-8DE4-DDE94C6C5863}" srcOrd="2" destOrd="0" presId="urn:microsoft.com/office/officeart/2008/layout/VerticalCurvedList"/>
    <dgm:cxn modelId="{DF918176-DAD7-4087-8F68-E409FCE72FCD}" type="presParOf" srcId="{2AD68567-D498-48A1-8DE4-DDE94C6C5863}" destId="{CD68070C-81A7-4E19-AD12-F42F3A2709F2}" srcOrd="0" destOrd="0" presId="urn:microsoft.com/office/officeart/2008/layout/VerticalCurvedList"/>
    <dgm:cxn modelId="{CA509959-B9C4-4AE3-A84D-B0FB827AC69D}" type="presParOf" srcId="{16CB6706-F1E9-497E-965F-6ABB704B57EE}" destId="{20A9DE41-6E37-491C-B30E-72ADA7929CE0}" srcOrd="3" destOrd="0" presId="urn:microsoft.com/office/officeart/2008/layout/VerticalCurvedList"/>
    <dgm:cxn modelId="{6BAED3A1-645A-4EDE-801E-48D592D692CB}" type="presParOf" srcId="{16CB6706-F1E9-497E-965F-6ABB704B57EE}" destId="{6E539EBC-E250-4226-9332-31F4CFEDC4CD}" srcOrd="4" destOrd="0" presId="urn:microsoft.com/office/officeart/2008/layout/VerticalCurvedList"/>
    <dgm:cxn modelId="{B5059FBE-DBB2-47A1-8A4F-BE3F2E2C8342}" type="presParOf" srcId="{6E539EBC-E250-4226-9332-31F4CFEDC4CD}" destId="{0E744A79-A47E-4EEE-B844-2CD93670625E}" srcOrd="0" destOrd="0" presId="urn:microsoft.com/office/officeart/2008/layout/VerticalCurvedList"/>
    <dgm:cxn modelId="{B2604B76-52B0-4883-8F30-1C5694A4EF65}" type="presParOf" srcId="{16CB6706-F1E9-497E-965F-6ABB704B57EE}" destId="{163F0BA2-6FCC-46E5-BFAD-06BEC1F4E13A}" srcOrd="5" destOrd="0" presId="urn:microsoft.com/office/officeart/2008/layout/VerticalCurvedList"/>
    <dgm:cxn modelId="{6F1A1D41-BD5E-429B-8DF1-E4FE4630958A}" type="presParOf" srcId="{16CB6706-F1E9-497E-965F-6ABB704B57EE}" destId="{0FF724B1-46FA-4D95-8DE0-7A25405D6E90}" srcOrd="6" destOrd="0" presId="urn:microsoft.com/office/officeart/2008/layout/VerticalCurvedList"/>
    <dgm:cxn modelId="{C8CA81A0-8C9C-4252-9067-03198BECF14D}" type="presParOf" srcId="{0FF724B1-46FA-4D95-8DE0-7A25405D6E90}" destId="{75C5BA8F-BF18-46FB-A4E1-5469244FBD6B}" srcOrd="0" destOrd="0" presId="urn:microsoft.com/office/officeart/2008/layout/VerticalCurvedList"/>
    <dgm:cxn modelId="{1BCBE0E6-D8EC-4D72-A825-DEB7358C895D}" type="presParOf" srcId="{16CB6706-F1E9-497E-965F-6ABB704B57EE}" destId="{6375C033-04FC-436C-A166-1D65F61824FB}" srcOrd="7" destOrd="0" presId="urn:microsoft.com/office/officeart/2008/layout/VerticalCurvedList"/>
    <dgm:cxn modelId="{50A8AF32-16D7-4D10-AFED-C49E6CB8F994}" type="presParOf" srcId="{16CB6706-F1E9-497E-965F-6ABB704B57EE}" destId="{8F02EFDA-B1BB-4702-ABFF-BB3BE874F8A7}" srcOrd="8" destOrd="0" presId="urn:microsoft.com/office/officeart/2008/layout/VerticalCurvedList"/>
    <dgm:cxn modelId="{B3BBF37B-25B5-4F74-A13C-ABE83D1ADA63}" type="presParOf" srcId="{8F02EFDA-B1BB-4702-ABFF-BB3BE874F8A7}" destId="{7F2E7A99-6C19-47F8-BB3D-E695E7B72437}" srcOrd="0" destOrd="0" presId="urn:microsoft.com/office/officeart/2008/layout/VerticalCurvedList"/>
    <dgm:cxn modelId="{A0EE2475-E242-4D69-A3F7-35D821659D65}" type="presParOf" srcId="{16CB6706-F1E9-497E-965F-6ABB704B57EE}" destId="{A8656AFC-D103-41DE-A4C1-2EF18FE3DFE1}" srcOrd="9" destOrd="0" presId="urn:microsoft.com/office/officeart/2008/layout/VerticalCurvedList"/>
    <dgm:cxn modelId="{DF9C31F2-1623-4284-AAC6-D460F3DA7A1A}" type="presParOf" srcId="{16CB6706-F1E9-497E-965F-6ABB704B57EE}" destId="{E61CB82D-F97C-41FD-AC6B-894F1C0E317D}" srcOrd="10" destOrd="0" presId="urn:microsoft.com/office/officeart/2008/layout/VerticalCurvedList"/>
    <dgm:cxn modelId="{FAC8D3C9-7B56-4EA9-986D-76E21643A5F6}" type="presParOf" srcId="{E61CB82D-F97C-41FD-AC6B-894F1C0E317D}" destId="{F2662D88-9A98-471F-B8B3-7D1758BC595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E9A39-9699-4A9C-87CB-FE7E1C298798}">
      <dsp:nvSpPr>
        <dsp:cNvPr id="0" name=""/>
        <dsp:cNvSpPr/>
      </dsp:nvSpPr>
      <dsp:spPr>
        <a:xfrm>
          <a:off x="-4032369" y="-618974"/>
          <a:ext cx="4805240" cy="4805240"/>
        </a:xfrm>
        <a:prstGeom prst="blockArc">
          <a:avLst>
            <a:gd name="adj1" fmla="val 18900000"/>
            <a:gd name="adj2" fmla="val 2700000"/>
            <a:gd name="adj3" fmla="val 450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AFFC1-BF09-4D45-B098-4A31D047F19A}">
      <dsp:nvSpPr>
        <dsp:cNvPr id="0" name=""/>
        <dsp:cNvSpPr/>
      </dsp:nvSpPr>
      <dsp:spPr>
        <a:xfrm>
          <a:off x="338639" y="222884"/>
          <a:ext cx="5231220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  <a:lumOff val="25000"/>
                </a:schemeClr>
              </a:solidFill>
            </a:rPr>
            <a:t>Health Promotion</a:t>
          </a:r>
        </a:p>
      </dsp:txBody>
      <dsp:txXfrm>
        <a:off x="338639" y="222884"/>
        <a:ext cx="5231220" cy="446054"/>
      </dsp:txXfrm>
    </dsp:sp>
    <dsp:sp modelId="{CD68070C-81A7-4E19-AD12-F42F3A2709F2}">
      <dsp:nvSpPr>
        <dsp:cNvPr id="0" name=""/>
        <dsp:cNvSpPr/>
      </dsp:nvSpPr>
      <dsp:spPr>
        <a:xfrm>
          <a:off x="59855" y="167127"/>
          <a:ext cx="557567" cy="55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A9DE41-6E37-491C-B30E-72ADA7929CE0}">
      <dsp:nvSpPr>
        <dsp:cNvPr id="0" name=""/>
        <dsp:cNvSpPr/>
      </dsp:nvSpPr>
      <dsp:spPr>
        <a:xfrm>
          <a:off x="658268" y="891751"/>
          <a:ext cx="4911590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  <a:lumOff val="25000"/>
                </a:schemeClr>
              </a:solidFill>
            </a:rPr>
            <a:t>Health Systems Leadership</a:t>
          </a:r>
        </a:p>
      </dsp:txBody>
      <dsp:txXfrm>
        <a:off x="658268" y="891751"/>
        <a:ext cx="4911590" cy="446054"/>
      </dsp:txXfrm>
    </dsp:sp>
    <dsp:sp modelId="{0E744A79-A47E-4EEE-B844-2CD93670625E}">
      <dsp:nvSpPr>
        <dsp:cNvPr id="0" name=""/>
        <dsp:cNvSpPr/>
      </dsp:nvSpPr>
      <dsp:spPr>
        <a:xfrm>
          <a:off x="379484" y="835994"/>
          <a:ext cx="557567" cy="55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F0BA2-6FCC-46E5-BFAD-06BEC1F4E13A}">
      <dsp:nvSpPr>
        <dsp:cNvPr id="0" name=""/>
        <dsp:cNvSpPr/>
      </dsp:nvSpPr>
      <dsp:spPr>
        <a:xfrm>
          <a:off x="756369" y="1560618"/>
          <a:ext cx="4813490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  <a:lumOff val="25000"/>
                </a:schemeClr>
              </a:solidFill>
            </a:rPr>
            <a:t>Rehabilitation Science</a:t>
          </a:r>
        </a:p>
      </dsp:txBody>
      <dsp:txXfrm>
        <a:off x="756369" y="1560618"/>
        <a:ext cx="4813490" cy="446054"/>
      </dsp:txXfrm>
    </dsp:sp>
    <dsp:sp modelId="{75C5BA8F-BF18-46FB-A4E1-5469244FBD6B}">
      <dsp:nvSpPr>
        <dsp:cNvPr id="0" name=""/>
        <dsp:cNvSpPr/>
      </dsp:nvSpPr>
      <dsp:spPr>
        <a:xfrm>
          <a:off x="477585" y="1504862"/>
          <a:ext cx="557567" cy="55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75C033-04FC-436C-A166-1D65F61824FB}">
      <dsp:nvSpPr>
        <dsp:cNvPr id="0" name=""/>
        <dsp:cNvSpPr/>
      </dsp:nvSpPr>
      <dsp:spPr>
        <a:xfrm>
          <a:off x="658268" y="2229486"/>
          <a:ext cx="4911590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  <a:lumOff val="25000"/>
                </a:schemeClr>
              </a:solidFill>
            </a:rPr>
            <a:t>Speech Language Pathology</a:t>
          </a:r>
        </a:p>
      </dsp:txBody>
      <dsp:txXfrm>
        <a:off x="658268" y="2229486"/>
        <a:ext cx="4911590" cy="446054"/>
      </dsp:txXfrm>
    </dsp:sp>
    <dsp:sp modelId="{7F2E7A99-6C19-47F8-BB3D-E695E7B72437}">
      <dsp:nvSpPr>
        <dsp:cNvPr id="0" name=""/>
        <dsp:cNvSpPr/>
      </dsp:nvSpPr>
      <dsp:spPr>
        <a:xfrm>
          <a:off x="379484" y="2173729"/>
          <a:ext cx="557567" cy="55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56AFC-D103-41DE-A4C1-2EF18FE3DFE1}">
      <dsp:nvSpPr>
        <dsp:cNvPr id="0" name=""/>
        <dsp:cNvSpPr/>
      </dsp:nvSpPr>
      <dsp:spPr>
        <a:xfrm>
          <a:off x="338639" y="2898353"/>
          <a:ext cx="5231220" cy="44605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4056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2">
                  <a:lumMod val="75000"/>
                  <a:lumOff val="25000"/>
                </a:schemeClr>
              </a:solidFill>
            </a:rPr>
            <a:t>Sports and Exercise Science</a:t>
          </a:r>
        </a:p>
      </dsp:txBody>
      <dsp:txXfrm>
        <a:off x="338639" y="2898353"/>
        <a:ext cx="5231220" cy="446054"/>
      </dsp:txXfrm>
    </dsp:sp>
    <dsp:sp modelId="{F2662D88-9A98-471F-B8B3-7D1758BC595F}">
      <dsp:nvSpPr>
        <dsp:cNvPr id="0" name=""/>
        <dsp:cNvSpPr/>
      </dsp:nvSpPr>
      <dsp:spPr>
        <a:xfrm>
          <a:off x="59855" y="2842596"/>
          <a:ext cx="557567" cy="5575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e7db812c8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e7db812c8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HSC began in 2015,</a:t>
            </a:r>
            <a:r>
              <a:rPr lang="en-US" baseline="0" dirty="0"/>
              <a:t> first graduating class in 2016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/>
              <a:t>213 students total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e7db812c8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e7db812c8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137 Students total completed the course</a:t>
            </a:r>
            <a:r>
              <a:rPr lang="en-US" baseline="0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Variable credit course</a:t>
            </a:r>
            <a:r>
              <a:rPr lang="en-US" baseline="0" dirty="0"/>
              <a:t> </a:t>
            </a:r>
          </a:p>
          <a:p>
            <a:r>
              <a:rPr lang="en-US" baseline="0" dirty="0"/>
              <a:t>Use of a variety of technological modalities:  Google documents, discussion board, </a:t>
            </a:r>
            <a:r>
              <a:rPr lang="en-US" baseline="0" dirty="0" err="1"/>
              <a:t>VoiceThread</a:t>
            </a:r>
            <a:r>
              <a:rPr lang="en-US" baseline="0" dirty="0"/>
              <a:t>, Zoom video, </a:t>
            </a:r>
            <a:r>
              <a:rPr lang="en-US" baseline="0" dirty="0" err="1"/>
              <a:t>Qualtrics</a:t>
            </a:r>
            <a:r>
              <a:rPr lang="en-US" baseline="0" dirty="0"/>
              <a:t>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49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How to get sites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Personal connections 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Students reaching out 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Hunger in the area </a:t>
            </a:r>
            <a:endParaRPr lang="en-US" sz="105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4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Electronic submission – or drop off at my office if available.  </a:t>
            </a:r>
          </a:p>
          <a:p>
            <a:r>
              <a:rPr lang="en-US" dirty="0"/>
              <a:t>Approved by IU legal</a:t>
            </a:r>
            <a:r>
              <a:rPr lang="en-US" baseline="0" dirty="0"/>
              <a:t> – we have a lot of clinical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19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https://docs.google.com/document/d/1BaWtZ4rYfXRyPNm3jVIq2wvuIQ9keCRMsqzrOxFStUo/edit?usp=sharing </a:t>
            </a:r>
          </a:p>
        </p:txBody>
      </p:sp>
    </p:spTree>
    <p:extLst>
      <p:ext uri="{BB962C8B-B14F-4D97-AF65-F5344CB8AC3E}">
        <p14:creationId xmlns:p14="http://schemas.microsoft.com/office/powerpoint/2010/main" val="11050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13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Qualtrics</a:t>
            </a:r>
            <a:r>
              <a:rPr lang="en-US" baseline="0" dirty="0"/>
              <a:t> survey allows me to analyze and use in program evaluation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Leveraging Common Tools in Online Courses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443021" y="3561617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Jenny Deranek, PhD, LAT, ATC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Director &amp; Clinical Assistant Professor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Vera Z. Dwyer College of Health Sciences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Indiana University South Bend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5" y="3561617"/>
            <a:ext cx="1349599" cy="15818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 Website Scro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084" y="494994"/>
            <a:ext cx="8360702" cy="44938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34306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216" y="-101058"/>
            <a:ext cx="6321600" cy="635400"/>
          </a:xfrm>
        </p:spPr>
        <p:txBody>
          <a:bodyPr/>
          <a:lstStyle/>
          <a:p>
            <a:r>
              <a:rPr lang="en-US" dirty="0"/>
              <a:t>Community Sites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706315" y="1211350"/>
            <a:ext cx="8112250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93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38" y="0"/>
            <a:ext cx="397452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11" y="-83473"/>
            <a:ext cx="6321600" cy="635400"/>
          </a:xfrm>
        </p:spPr>
        <p:txBody>
          <a:bodyPr/>
          <a:lstStyle/>
          <a:p>
            <a:r>
              <a:rPr lang="en-US" dirty="0"/>
              <a:t>Discussion Board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720" y="566845"/>
            <a:ext cx="7599791" cy="459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51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11" y="-83473"/>
            <a:ext cx="6321600" cy="635400"/>
          </a:xfrm>
        </p:spPr>
        <p:txBody>
          <a:bodyPr/>
          <a:lstStyle/>
          <a:p>
            <a:r>
              <a:rPr lang="en-US" dirty="0"/>
              <a:t>Discussion Board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65178" y="551927"/>
            <a:ext cx="6245776" cy="449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68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62908" y="575950"/>
            <a:ext cx="4976446" cy="44972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7509" y="-101058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 err="1"/>
              <a:t>VoiceThread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09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44" y="575950"/>
            <a:ext cx="7812568" cy="42976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7509" y="-101058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Google Documents</a:t>
            </a:r>
          </a:p>
        </p:txBody>
      </p:sp>
    </p:spTree>
    <p:extLst>
      <p:ext uri="{BB962C8B-B14F-4D97-AF65-F5344CB8AC3E}">
        <p14:creationId xmlns:p14="http://schemas.microsoft.com/office/powerpoint/2010/main" val="4211572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932" y="511933"/>
            <a:ext cx="7018973" cy="463156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/>
              <a:t>Google Documents</a:t>
            </a:r>
          </a:p>
        </p:txBody>
      </p:sp>
    </p:spTree>
    <p:extLst>
      <p:ext uri="{BB962C8B-B14F-4D97-AF65-F5344CB8AC3E}">
        <p14:creationId xmlns:p14="http://schemas.microsoft.com/office/powerpoint/2010/main" val="3455396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92" y="457323"/>
            <a:ext cx="7539849" cy="4686177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/>
              <a:t>Google Documents</a:t>
            </a:r>
          </a:p>
        </p:txBody>
      </p:sp>
    </p:spTree>
    <p:extLst>
      <p:ext uri="{BB962C8B-B14F-4D97-AF65-F5344CB8AC3E}">
        <p14:creationId xmlns:p14="http://schemas.microsoft.com/office/powerpoint/2010/main" val="130860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" y="609600"/>
            <a:ext cx="9106815" cy="432816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/>
              <a:t>Google Documents</a:t>
            </a:r>
          </a:p>
        </p:txBody>
      </p:sp>
    </p:spTree>
    <p:extLst>
      <p:ext uri="{BB962C8B-B14F-4D97-AF65-F5344CB8AC3E}">
        <p14:creationId xmlns:p14="http://schemas.microsoft.com/office/powerpoint/2010/main" val="275878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17835" y="-74681"/>
            <a:ext cx="6321600" cy="635400"/>
          </a:xfrm>
        </p:spPr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94592" y="1015484"/>
            <a:ext cx="7837930" cy="3002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Attendees will be able to state the definition and benefit of service learning experiences.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Attendees will be able to identify valuable technological tools to enhance their courses (</a:t>
            </a:r>
            <a:r>
              <a:rPr lang="en-US" dirty="0" err="1"/>
              <a:t>VoiceThread</a:t>
            </a:r>
            <a:r>
              <a:rPr lang="en-US" dirty="0"/>
              <a:t>, Canvas pages, electronic submissions, Zoom, etc. )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Attendees will be able to determine what technology may best fit their ongoing or new service learning courses. </a:t>
            </a:r>
          </a:p>
        </p:txBody>
      </p:sp>
    </p:spTree>
    <p:extLst>
      <p:ext uri="{BB962C8B-B14F-4D97-AF65-F5344CB8AC3E}">
        <p14:creationId xmlns:p14="http://schemas.microsoft.com/office/powerpoint/2010/main" val="174483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626576" y="509954"/>
            <a:ext cx="6252503" cy="463354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437509" y="-101058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/>
              <a:t>Zoom Video Conferencing</a:t>
            </a:r>
          </a:p>
        </p:txBody>
      </p:sp>
    </p:spTree>
    <p:extLst>
      <p:ext uri="{BB962C8B-B14F-4D97-AF65-F5344CB8AC3E}">
        <p14:creationId xmlns:p14="http://schemas.microsoft.com/office/powerpoint/2010/main" val="127408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3360" y="701040"/>
            <a:ext cx="8763000" cy="406908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/>
              <a:t>Google Sheets</a:t>
            </a:r>
          </a:p>
        </p:txBody>
      </p:sp>
    </p:spTree>
    <p:extLst>
      <p:ext uri="{BB962C8B-B14F-4D97-AF65-F5344CB8AC3E}">
        <p14:creationId xmlns:p14="http://schemas.microsoft.com/office/powerpoint/2010/main" val="1855571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509" y="-101058"/>
            <a:ext cx="6321600" cy="635400"/>
          </a:xfrm>
        </p:spPr>
        <p:txBody>
          <a:bodyPr/>
          <a:lstStyle/>
          <a:p>
            <a:r>
              <a:rPr lang="en-US" dirty="0" err="1"/>
              <a:t>Qualtrics</a:t>
            </a:r>
            <a:r>
              <a:rPr lang="en-US" dirty="0"/>
              <a:t> survey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Qualtrics Survey Scrol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977" y="677699"/>
            <a:ext cx="7892729" cy="424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7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112" y="-109850"/>
            <a:ext cx="6321600" cy="6354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0112" y="663791"/>
            <a:ext cx="6321600" cy="3002400"/>
          </a:xfrm>
        </p:spPr>
        <p:txBody>
          <a:bodyPr/>
          <a:lstStyle/>
          <a:p>
            <a:r>
              <a:rPr lang="en-US" dirty="0"/>
              <a:t>Service Learning in Health Sciences</a:t>
            </a:r>
          </a:p>
          <a:p>
            <a:pPr lvl="1"/>
            <a:r>
              <a:rPr lang="en-US" dirty="0"/>
              <a:t>Website Development</a:t>
            </a:r>
          </a:p>
          <a:p>
            <a:pPr lvl="1"/>
            <a:r>
              <a:rPr lang="en-US" dirty="0"/>
              <a:t>Electronic Submissions</a:t>
            </a:r>
          </a:p>
          <a:p>
            <a:pPr lvl="1"/>
            <a:r>
              <a:rPr lang="en-US" dirty="0"/>
              <a:t>Discussion Boards</a:t>
            </a:r>
          </a:p>
          <a:p>
            <a:pPr lvl="1"/>
            <a:r>
              <a:rPr lang="en-US" dirty="0" err="1"/>
              <a:t>VoiceThread</a:t>
            </a:r>
            <a:endParaRPr lang="en-US" dirty="0"/>
          </a:p>
          <a:p>
            <a:pPr lvl="1"/>
            <a:r>
              <a:rPr lang="en-US" dirty="0"/>
              <a:t>Google Documents</a:t>
            </a:r>
          </a:p>
          <a:p>
            <a:pPr lvl="1"/>
            <a:r>
              <a:rPr lang="en-US" dirty="0"/>
              <a:t>Zoom Video Conferences</a:t>
            </a:r>
          </a:p>
          <a:p>
            <a:pPr lvl="1"/>
            <a:r>
              <a:rPr lang="en-US" dirty="0"/>
              <a:t>Google Sheets</a:t>
            </a:r>
          </a:p>
          <a:p>
            <a:pPr lvl="1"/>
            <a:r>
              <a:rPr lang="en-US" dirty="0" err="1"/>
              <a:t>Qualtrics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22" y="0"/>
            <a:ext cx="8486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3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697" y="3903785"/>
            <a:ext cx="4389768" cy="8173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35" y="140677"/>
            <a:ext cx="4923692" cy="369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02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84" y="-100566"/>
            <a:ext cx="8150350" cy="635400"/>
          </a:xfrm>
        </p:spPr>
        <p:txBody>
          <a:bodyPr/>
          <a:lstStyle/>
          <a:p>
            <a:pPr algn="ctr"/>
            <a:r>
              <a:rPr lang="en-US" dirty="0"/>
              <a:t>Vera Z. Dwyer College of Health Sciences</a:t>
            </a:r>
            <a:br>
              <a:rPr lang="en-US" dirty="0"/>
            </a:br>
            <a:r>
              <a:rPr lang="en-US" sz="1800" b="0" dirty="0"/>
              <a:t>Division of Health Sciences</a:t>
            </a:r>
            <a:br>
              <a:rPr lang="en-US" sz="1800" b="0" dirty="0"/>
            </a:br>
            <a:r>
              <a:rPr lang="en-US" sz="1400" b="0" dirty="0"/>
              <a:t>Bachelor of Science in Health Sciences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739105465"/>
              </p:ext>
            </p:extLst>
          </p:nvPr>
        </p:nvGraphicFramePr>
        <p:xfrm>
          <a:off x="1951698" y="1090246"/>
          <a:ext cx="5617201" cy="3567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73065" y="1345396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76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75098" y="2005046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3545" y="2694033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30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3902" y="3339060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72554" y="4027578"/>
            <a:ext cx="502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  <a:lumOff val="25000"/>
                  </a:schemeClr>
                </a:solidFill>
              </a:rPr>
              <a:t>81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870" y="4760258"/>
            <a:ext cx="6571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Minors: Billing and Coding, Health Promotion, Nutrition, Sports and Exercise Science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" y="1844883"/>
            <a:ext cx="1910485" cy="18564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058" y="428223"/>
            <a:ext cx="5851264" cy="45214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22" y="0"/>
            <a:ext cx="8486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18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>
            <a:spLocks noGrp="1"/>
          </p:cNvSpPr>
          <p:nvPr>
            <p:ph type="title"/>
          </p:nvPr>
        </p:nvSpPr>
        <p:spPr>
          <a:xfrm>
            <a:off x="683389" y="-83473"/>
            <a:ext cx="8542556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dirty="0"/>
              <a:t>HSC-A291/491: Service Learning in Health Sciences</a:t>
            </a:r>
            <a:endParaRPr sz="2600" dirty="0"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1"/>
          </p:nvPr>
        </p:nvSpPr>
        <p:spPr>
          <a:xfrm>
            <a:off x="2366150" y="105944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Aft>
                <a:spcPts val="1600"/>
              </a:spcAft>
            </a:pPr>
            <a:r>
              <a:rPr lang="en-US" dirty="0"/>
              <a:t>3 credit hours (120 hours)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A291 vs. A491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137 students completed 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/>
              <a:t>B.S. in Health Sciences began in 2015 at IU South Bend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691" y="-153812"/>
            <a:ext cx="7843309" cy="635400"/>
          </a:xfrm>
        </p:spPr>
        <p:txBody>
          <a:bodyPr/>
          <a:lstStyle/>
          <a:p>
            <a:r>
              <a:rPr lang="en-US" dirty="0"/>
              <a:t>Why Service Learning and not Internship?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1545" y="1059445"/>
            <a:ext cx="6321600" cy="3002400"/>
          </a:xfrm>
        </p:spPr>
        <p:txBody>
          <a:bodyPr/>
          <a:lstStyle/>
          <a:p>
            <a:r>
              <a:rPr lang="en-US" dirty="0"/>
              <a:t>Indiana University South Bend community has provided more then $9.3 million of charitable donations and volunteer services (IUSB, 2017)</a:t>
            </a:r>
          </a:p>
          <a:p>
            <a:endParaRPr lang="en-US" dirty="0"/>
          </a:p>
          <a:p>
            <a:r>
              <a:rPr lang="en-US" dirty="0"/>
              <a:t>Desire meaningful work and dedication to making a difference through volunteer service </a:t>
            </a:r>
          </a:p>
        </p:txBody>
      </p:sp>
    </p:spTree>
    <p:extLst>
      <p:ext uri="{BB962C8B-B14F-4D97-AF65-F5344CB8AC3E}">
        <p14:creationId xmlns:p14="http://schemas.microsoft.com/office/powerpoint/2010/main" val="1732973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112" y="-83473"/>
            <a:ext cx="6321600" cy="635400"/>
          </a:xfrm>
        </p:spPr>
        <p:txBody>
          <a:bodyPr/>
          <a:lstStyle/>
          <a:p>
            <a:r>
              <a:rPr lang="en-US" dirty="0"/>
              <a:t>Service Learning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5612" y="780527"/>
            <a:ext cx="6331462" cy="3386826"/>
          </a:xfrm>
        </p:spPr>
        <p:txBody>
          <a:bodyPr/>
          <a:lstStyle/>
          <a:p>
            <a:r>
              <a:rPr lang="en-US" dirty="0"/>
              <a:t>Students develop </a:t>
            </a:r>
            <a:r>
              <a:rPr lang="en-US" dirty="0">
                <a:solidFill>
                  <a:srgbClr val="C00000"/>
                </a:solidFill>
              </a:rPr>
              <a:t>critical thinking skills, interpersonal skills</a:t>
            </a:r>
            <a:r>
              <a:rPr lang="en-US" dirty="0"/>
              <a:t>, </a:t>
            </a:r>
            <a:r>
              <a:rPr lang="en-US" dirty="0">
                <a:solidFill>
                  <a:srgbClr val="C00000"/>
                </a:solidFill>
              </a:rPr>
              <a:t>and leadership skills </a:t>
            </a:r>
            <a:r>
              <a:rPr lang="en-US" dirty="0"/>
              <a:t>through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hands-on</a:t>
            </a:r>
            <a:r>
              <a:rPr lang="en-US" dirty="0"/>
              <a:t>, </a:t>
            </a:r>
            <a:r>
              <a:rPr lang="en-US" i="1" dirty="0">
                <a:solidFill>
                  <a:schemeClr val="tx2">
                    <a:lumMod val="75000"/>
                  </a:schemeClr>
                </a:solidFill>
              </a:rPr>
              <a:t>real-world application</a:t>
            </a:r>
            <a:r>
              <a:rPr lang="en-US" dirty="0"/>
              <a:t>.  Students connect theory and academic course content which improves the connection and application of content (Tarantino, 2017).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Positively impact their future employment</a:t>
            </a:r>
          </a:p>
          <a:p>
            <a:r>
              <a:rPr lang="en-US" dirty="0"/>
              <a:t>Provide positive contribution to the community </a:t>
            </a:r>
          </a:p>
          <a:p>
            <a:r>
              <a:rPr lang="en-US" dirty="0"/>
              <a:t>Create responsive healthcare professionals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322" y="0"/>
            <a:ext cx="84867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13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6627" y="-83473"/>
            <a:ext cx="6321600" cy="635400"/>
          </a:xfrm>
        </p:spPr>
        <p:txBody>
          <a:bodyPr/>
          <a:lstStyle/>
          <a:p>
            <a:r>
              <a:rPr lang="en-US" dirty="0"/>
              <a:t>Course Learning Objectives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40" y="1354015"/>
            <a:ext cx="8595343" cy="24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2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0589" y="-83473"/>
            <a:ext cx="6321600" cy="635400"/>
          </a:xfrm>
        </p:spPr>
        <p:txBody>
          <a:bodyPr/>
          <a:lstStyle/>
          <a:p>
            <a:r>
              <a:rPr lang="en-US" dirty="0"/>
              <a:t>Mode of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513" y="1304636"/>
            <a:ext cx="8875395" cy="221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24983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429</Words>
  <Application>Microsoft Macintosh PowerPoint</Application>
  <PresentationFormat>On-screen Show (16:9)</PresentationFormat>
  <Paragraphs>76</Paragraphs>
  <Slides>24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Lato</vt:lpstr>
      <vt:lpstr>Raleway</vt:lpstr>
      <vt:lpstr>Swiss</vt:lpstr>
      <vt:lpstr>Leveraging Common Tools in Online Courses</vt:lpstr>
      <vt:lpstr>Learning Outcomes</vt:lpstr>
      <vt:lpstr>Vera Z. Dwyer College of Health Sciences Division of Health Sciences Bachelor of Science in Health Sciences</vt:lpstr>
      <vt:lpstr>PowerPoint Presentation</vt:lpstr>
      <vt:lpstr>HSC-A291/491: Service Learning in Health Sciences</vt:lpstr>
      <vt:lpstr>Why Service Learning and not Internship?</vt:lpstr>
      <vt:lpstr>Service Learning</vt:lpstr>
      <vt:lpstr>Course Learning Objectives </vt:lpstr>
      <vt:lpstr>Mode of Delivery</vt:lpstr>
      <vt:lpstr>Website</vt:lpstr>
      <vt:lpstr>Community Sites</vt:lpstr>
      <vt:lpstr>PowerPoint Presentation</vt:lpstr>
      <vt:lpstr>Discussion Board</vt:lpstr>
      <vt:lpstr>Discussion Board</vt:lpstr>
      <vt:lpstr>PowerPoint Presentation</vt:lpstr>
      <vt:lpstr>PowerPoint Presentation</vt:lpstr>
      <vt:lpstr>Google Documents</vt:lpstr>
      <vt:lpstr>Google Documents</vt:lpstr>
      <vt:lpstr>Google Documents</vt:lpstr>
      <vt:lpstr>PowerPoint Presentation</vt:lpstr>
      <vt:lpstr>Google Sheets</vt:lpstr>
      <vt:lpstr>Qualtrics survey </vt:lpstr>
      <vt:lpstr>Review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 Learning Online</dc:title>
  <dc:creator>Deranek, Jenny</dc:creator>
  <cp:lastModifiedBy>Londino-Smolar, Gina Marie</cp:lastModifiedBy>
  <cp:revision>27</cp:revision>
  <dcterms:modified xsi:type="dcterms:W3CDTF">2019-02-08T16:45:56Z</dcterms:modified>
</cp:coreProperties>
</file>